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3" r:id="rId1"/>
  </p:sldMasterIdLst>
  <p:sldIdLst>
    <p:sldId id="256" r:id="rId2"/>
    <p:sldId id="262" r:id="rId3"/>
    <p:sldId id="257" r:id="rId4"/>
    <p:sldId id="258" r:id="rId5"/>
    <p:sldId id="259" r:id="rId6"/>
    <p:sldId id="260" r:id="rId7"/>
    <p:sldId id="261" r:id="rId8"/>
    <p:sldId id="263" r:id="rId9"/>
    <p:sldId id="549" r:id="rId10"/>
    <p:sldId id="550" r:id="rId11"/>
    <p:sldId id="551" r:id="rId12"/>
    <p:sldId id="264" r:id="rId13"/>
    <p:sldId id="546" r:id="rId14"/>
    <p:sldId id="268" r:id="rId15"/>
    <p:sldId id="547"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548" r:id="rId36"/>
    <p:sldId id="290" r:id="rId37"/>
    <p:sldId id="291" r:id="rId38"/>
    <p:sldId id="292" r:id="rId39"/>
    <p:sldId id="294" r:id="rId40"/>
    <p:sldId id="295" r:id="rId41"/>
    <p:sldId id="296" r:id="rId42"/>
    <p:sldId id="297" r:id="rId43"/>
    <p:sldId id="370" r:id="rId44"/>
    <p:sldId id="298" r:id="rId45"/>
    <p:sldId id="299" r:id="rId46"/>
    <p:sldId id="300" r:id="rId47"/>
    <p:sldId id="301" r:id="rId48"/>
    <p:sldId id="302" r:id="rId49"/>
    <p:sldId id="308" r:id="rId50"/>
    <p:sldId id="303" r:id="rId51"/>
    <p:sldId id="304" r:id="rId52"/>
    <p:sldId id="305" r:id="rId53"/>
    <p:sldId id="306" r:id="rId54"/>
    <p:sldId id="307"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8" r:id="rId84"/>
    <p:sldId id="337" r:id="rId85"/>
    <p:sldId id="340" r:id="rId86"/>
    <p:sldId id="339" r:id="rId87"/>
    <p:sldId id="341" r:id="rId88"/>
    <p:sldId id="342" r:id="rId89"/>
    <p:sldId id="343" r:id="rId90"/>
    <p:sldId id="344" r:id="rId91"/>
    <p:sldId id="345" r:id="rId92"/>
    <p:sldId id="346" r:id="rId93"/>
    <p:sldId id="347" r:id="rId94"/>
    <p:sldId id="348"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6" r:id="rId127"/>
    <p:sldId id="383" r:id="rId128"/>
    <p:sldId id="384" r:id="rId129"/>
    <p:sldId id="385"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55" r:id="rId197"/>
    <p:sldId id="456" r:id="rId198"/>
    <p:sldId id="457" r:id="rId199"/>
    <p:sldId id="458" r:id="rId200"/>
    <p:sldId id="459" r:id="rId201"/>
    <p:sldId id="460" r:id="rId202"/>
    <p:sldId id="461" r:id="rId203"/>
    <p:sldId id="462" r:id="rId204"/>
    <p:sldId id="463" r:id="rId205"/>
    <p:sldId id="464" r:id="rId206"/>
    <p:sldId id="465" r:id="rId207"/>
    <p:sldId id="466" r:id="rId208"/>
    <p:sldId id="467" r:id="rId209"/>
    <p:sldId id="468" r:id="rId210"/>
    <p:sldId id="469" r:id="rId211"/>
    <p:sldId id="470" r:id="rId212"/>
    <p:sldId id="471" r:id="rId213"/>
    <p:sldId id="472" r:id="rId214"/>
    <p:sldId id="473" r:id="rId215"/>
    <p:sldId id="474" r:id="rId216"/>
    <p:sldId id="475" r:id="rId217"/>
    <p:sldId id="476" r:id="rId218"/>
    <p:sldId id="477" r:id="rId219"/>
    <p:sldId id="478" r:id="rId220"/>
    <p:sldId id="479" r:id="rId221"/>
    <p:sldId id="480" r:id="rId222"/>
    <p:sldId id="481" r:id="rId223"/>
    <p:sldId id="482" r:id="rId224"/>
    <p:sldId id="483" r:id="rId225"/>
    <p:sldId id="484" r:id="rId226"/>
    <p:sldId id="485" r:id="rId227"/>
    <p:sldId id="486" r:id="rId228"/>
    <p:sldId id="487" r:id="rId229"/>
    <p:sldId id="488" r:id="rId230"/>
    <p:sldId id="489" r:id="rId231"/>
    <p:sldId id="490" r:id="rId232"/>
    <p:sldId id="491" r:id="rId233"/>
    <p:sldId id="493" r:id="rId234"/>
    <p:sldId id="492" r:id="rId235"/>
    <p:sldId id="504" r:id="rId236"/>
    <p:sldId id="494" r:id="rId237"/>
    <p:sldId id="495" r:id="rId238"/>
    <p:sldId id="496" r:id="rId239"/>
    <p:sldId id="497" r:id="rId240"/>
    <p:sldId id="498" r:id="rId241"/>
    <p:sldId id="517" r:id="rId242"/>
    <p:sldId id="499" r:id="rId243"/>
    <p:sldId id="500" r:id="rId244"/>
    <p:sldId id="501" r:id="rId245"/>
    <p:sldId id="502" r:id="rId246"/>
    <p:sldId id="503" r:id="rId247"/>
    <p:sldId id="505" r:id="rId248"/>
    <p:sldId id="506" r:id="rId249"/>
    <p:sldId id="507" r:id="rId250"/>
    <p:sldId id="508" r:id="rId251"/>
    <p:sldId id="509" r:id="rId252"/>
    <p:sldId id="510" r:id="rId253"/>
    <p:sldId id="511" r:id="rId254"/>
    <p:sldId id="512" r:id="rId255"/>
    <p:sldId id="513" r:id="rId256"/>
    <p:sldId id="514" r:id="rId257"/>
    <p:sldId id="515" r:id="rId258"/>
    <p:sldId id="516" r:id="rId259"/>
    <p:sldId id="518" r:id="rId260"/>
    <p:sldId id="519" r:id="rId261"/>
    <p:sldId id="520" r:id="rId262"/>
    <p:sldId id="521" r:id="rId263"/>
    <p:sldId id="522" r:id="rId264"/>
    <p:sldId id="523" r:id="rId265"/>
    <p:sldId id="524" r:id="rId266"/>
    <p:sldId id="525"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39" r:id="rId281"/>
    <p:sldId id="540" r:id="rId282"/>
    <p:sldId id="541" r:id="rId283"/>
    <p:sldId id="542" r:id="rId284"/>
    <p:sldId id="543" r:id="rId2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02" autoAdjust="0"/>
    <p:restoredTop sz="95470"/>
  </p:normalViewPr>
  <p:slideViewPr>
    <p:cSldViewPr snapToGrid="0" snapToObjects="1">
      <p:cViewPr varScale="1">
        <p:scale>
          <a:sx n="72" d="100"/>
          <a:sy n="72" d="100"/>
        </p:scale>
        <p:origin x="34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8B9EBBA-996F-894A-B54A-D6246ED52CEA}" type="datetimeFigureOut">
              <a:rPr lang="en-US" smtClean="0"/>
              <a:pPr/>
              <a:t>9/9/2020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929532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21449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9/9/2020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4092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A1323-8D79-1946-B0D7-40001CF92E9D}" type="datetimeFigureOut">
              <a:rPr lang="en-US" smtClean="0"/>
              <a:pPr/>
              <a:t>9/9/2020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559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DFA1846-DA80-1C48-A609-854EA85C59AD}" type="datetimeFigureOut">
              <a:rPr lang="en-US" smtClean="0"/>
              <a:pPr/>
              <a:t>9/9/2020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4570952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7302355-E14B-8545-A8F8-0FE83CC9D524}" type="datetimeFigureOut">
              <a:rPr lang="en-US" smtClean="0"/>
              <a:pPr/>
              <a:t>9/9/2020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17210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9B482E8-6E0E-1B4F-B1FD-C69DB9E858D9}" type="datetimeFigureOut">
              <a:rPr lang="en-US" smtClean="0"/>
              <a:pPr/>
              <a:t>9/9/2020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72839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9/9/2020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92360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9/9/2020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58215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0DF5E60-9974-AC48-9591-99C2BB44B7CF}" type="datetimeFigureOut">
              <a:rPr lang="en-US" smtClean="0"/>
              <a:pPr/>
              <a:t>9/9/2020</a:t>
            </a:fld>
            <a:endParaRPr lang="en-US" dirty="0"/>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6048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9B482E8-6E0E-1B4F-B1FD-C69DB9E858D9}" type="datetimeFigureOut">
              <a:rPr lang="en-US" smtClean="0"/>
              <a:pPr/>
              <a:t>9/9/2020</a:t>
            </a:fld>
            <a:endParaRPr lang="en-US" dirty="0"/>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66283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09B482E8-6E0E-1B4F-B1FD-C69DB9E858D9}" type="datetimeFigureOut">
              <a:rPr lang="en-US" smtClean="0"/>
              <a:pPr/>
              <a:t>9/9/2020</a:t>
            </a:fld>
            <a:endParaRPr lang="en-US" dirty="0"/>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834926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sldNum="0"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scm.com/download/linux"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scm.com/download/win"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fulanodasilva/citacoes/commits/master"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rew.sh/"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file:///\\repositorio\repositorio_remoto.git"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54162F5-84C3-E248-B56A-B760B2963C40}"/>
              </a:ext>
            </a:extLst>
          </p:cNvPr>
          <p:cNvSpPr txBox="1">
            <a:spLocks/>
          </p:cNvSpPr>
          <p:nvPr/>
        </p:nvSpPr>
        <p:spPr bwMode="blackWhite">
          <a:xfrm>
            <a:off x="634634" y="5369570"/>
            <a:ext cx="6555306" cy="943547"/>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500" kern="1200" cap="all" spc="200" baseline="0">
                <a:solidFill>
                  <a:srgbClr val="262626"/>
                </a:solidFill>
                <a:latin typeface="+mj-lt"/>
                <a:ea typeface="+mj-ea"/>
                <a:cs typeface="+mj-cs"/>
              </a:defRPr>
            </a:lvl1pPr>
          </a:lstStyle>
          <a:p>
            <a:r>
              <a:rPr lang="x-none" sz="2400" dirty="0"/>
              <a:t>CONTROLANDO VERSÕES COM GIT E GITHUB</a:t>
            </a:r>
          </a:p>
        </p:txBody>
      </p:sp>
    </p:spTree>
    <p:extLst>
      <p:ext uri="{BB962C8B-B14F-4D97-AF65-F5344CB8AC3E}">
        <p14:creationId xmlns:p14="http://schemas.microsoft.com/office/powerpoint/2010/main" val="3427182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334851" y="1193927"/>
            <a:ext cx="8680360" cy="5262979"/>
          </a:xfrm>
          <a:prstGeom prst="rect">
            <a:avLst/>
          </a:prstGeom>
          <a:noFill/>
        </p:spPr>
        <p:txBody>
          <a:bodyPr wrap="square" rtlCol="0">
            <a:spAutoFit/>
          </a:bodyPr>
          <a:lstStyle/>
          <a:p>
            <a:r>
              <a:rPr lang="pt-BR" sz="3200" dirty="0"/>
              <a:t>Para instalar o </a:t>
            </a:r>
            <a:r>
              <a:rPr lang="pt-BR" sz="3200" dirty="0" err="1"/>
              <a:t>Git</a:t>
            </a:r>
            <a:r>
              <a:rPr lang="pt-BR" sz="3200" dirty="0"/>
              <a:t> no </a:t>
            </a:r>
            <a:r>
              <a:rPr lang="pt-BR" sz="3200" dirty="0" err="1"/>
              <a:t>Ubuntu</a:t>
            </a:r>
            <a:r>
              <a:rPr lang="pt-BR" sz="3200" dirty="0"/>
              <a:t>, ou em uma outra distribuição baseada em Debian, execute em um terminal:</a:t>
            </a:r>
          </a:p>
          <a:p>
            <a:r>
              <a:rPr lang="pt-BR" sz="3200" dirty="0"/>
              <a:t> </a:t>
            </a:r>
          </a:p>
          <a:p>
            <a:r>
              <a:rPr lang="en-US" sz="3200" dirty="0">
                <a:solidFill>
                  <a:srgbClr val="C00000"/>
                </a:solidFill>
              </a:rPr>
              <a:t>$ </a:t>
            </a:r>
            <a:r>
              <a:rPr lang="en-US" sz="3200" dirty="0" err="1">
                <a:solidFill>
                  <a:srgbClr val="C00000"/>
                </a:solidFill>
              </a:rPr>
              <a:t>sudo</a:t>
            </a:r>
            <a:r>
              <a:rPr lang="en-US" sz="3200" dirty="0">
                <a:solidFill>
                  <a:srgbClr val="C00000"/>
                </a:solidFill>
              </a:rPr>
              <a:t> apt-get install </a:t>
            </a:r>
            <a:r>
              <a:rPr lang="en-US" sz="3200" dirty="0" err="1">
                <a:solidFill>
                  <a:srgbClr val="C00000"/>
                </a:solidFill>
              </a:rPr>
              <a:t>git</a:t>
            </a:r>
            <a:endParaRPr lang="pt-BR" sz="3200" dirty="0">
              <a:solidFill>
                <a:srgbClr val="C00000"/>
              </a:solidFill>
            </a:endParaRPr>
          </a:p>
          <a:p>
            <a:r>
              <a:rPr lang="en-US" sz="3200" dirty="0"/>
              <a:t> </a:t>
            </a:r>
            <a:endParaRPr lang="pt-BR" sz="3200" dirty="0"/>
          </a:p>
          <a:p>
            <a:r>
              <a:rPr lang="en-US" sz="3200" dirty="0"/>
              <a:t>No Fedora, utilize:</a:t>
            </a:r>
            <a:endParaRPr lang="pt-BR" sz="3200" dirty="0"/>
          </a:p>
          <a:p>
            <a:r>
              <a:rPr lang="en-US" sz="3200" dirty="0"/>
              <a:t> </a:t>
            </a:r>
            <a:endParaRPr lang="pt-BR" sz="3200" dirty="0"/>
          </a:p>
          <a:p>
            <a:r>
              <a:rPr lang="pt-BR" sz="3200" dirty="0">
                <a:solidFill>
                  <a:srgbClr val="C00000"/>
                </a:solidFill>
              </a:rPr>
              <a:t>$ </a:t>
            </a:r>
            <a:r>
              <a:rPr lang="pt-BR" sz="3200" dirty="0" err="1">
                <a:solidFill>
                  <a:srgbClr val="C00000"/>
                </a:solidFill>
              </a:rPr>
              <a:t>sudo</a:t>
            </a:r>
            <a:r>
              <a:rPr lang="pt-BR" sz="3200" dirty="0">
                <a:solidFill>
                  <a:srgbClr val="C00000"/>
                </a:solidFill>
              </a:rPr>
              <a:t> </a:t>
            </a:r>
            <a:r>
              <a:rPr lang="pt-BR" sz="3200" dirty="0" err="1">
                <a:solidFill>
                  <a:srgbClr val="C00000"/>
                </a:solidFill>
              </a:rPr>
              <a:t>yum</a:t>
            </a:r>
            <a:r>
              <a:rPr lang="pt-BR" sz="3200" dirty="0">
                <a:solidFill>
                  <a:srgbClr val="C00000"/>
                </a:solidFill>
              </a:rPr>
              <a:t> </a:t>
            </a:r>
            <a:r>
              <a:rPr lang="pt-BR" sz="3200" dirty="0" err="1">
                <a:solidFill>
                  <a:srgbClr val="C00000"/>
                </a:solidFill>
              </a:rPr>
              <a:t>install</a:t>
            </a:r>
            <a:r>
              <a:rPr lang="pt-BR" sz="3200" dirty="0">
                <a:solidFill>
                  <a:srgbClr val="C00000"/>
                </a:solidFill>
              </a:rPr>
              <a:t> </a:t>
            </a:r>
            <a:r>
              <a:rPr lang="pt-BR" sz="3200" dirty="0" err="1">
                <a:solidFill>
                  <a:srgbClr val="C00000"/>
                </a:solidFill>
              </a:rPr>
              <a:t>git</a:t>
            </a:r>
            <a:endParaRPr lang="pt-BR" sz="3200" dirty="0">
              <a:solidFill>
                <a:srgbClr val="C00000"/>
              </a:solidFill>
            </a:endParaRPr>
          </a:p>
          <a:p>
            <a:pPr algn="just">
              <a:lnSpc>
                <a:spcPct val="150000"/>
              </a:lnSpc>
            </a:pPr>
            <a:endParaRPr lang="x-none" sz="3200" dirty="0" smtClean="0"/>
          </a:p>
        </p:txBody>
      </p:sp>
      <p:sp>
        <p:nvSpPr>
          <p:cNvPr id="2" name="Título 1"/>
          <p:cNvSpPr>
            <a:spLocks noGrp="1"/>
          </p:cNvSpPr>
          <p:nvPr>
            <p:ph type="title"/>
          </p:nvPr>
        </p:nvSpPr>
        <p:spPr>
          <a:xfrm>
            <a:off x="1606045" y="11655"/>
            <a:ext cx="5937755" cy="902745"/>
          </a:xfrm>
        </p:spPr>
        <p:txBody>
          <a:bodyPr>
            <a:normAutofit fontScale="90000"/>
          </a:bodyPr>
          <a:lstStyle/>
          <a:p>
            <a:pPr>
              <a:lnSpc>
                <a:spcPct val="150000"/>
              </a:lnSpc>
            </a:pPr>
            <a:r>
              <a:rPr lang="x-none" sz="2800" b="1" dirty="0"/>
              <a:t>INSTALAÇÃO NO LINUX</a:t>
            </a:r>
          </a:p>
        </p:txBody>
      </p:sp>
    </p:spTree>
    <p:extLst>
      <p:ext uri="{BB962C8B-B14F-4D97-AF65-F5344CB8AC3E}">
        <p14:creationId xmlns:p14="http://schemas.microsoft.com/office/powerpoint/2010/main" val="3779319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843950"/>
            <a:ext cx="8192022" cy="3170099"/>
          </a:xfrm>
          <a:prstGeom prst="rect">
            <a:avLst/>
          </a:prstGeom>
          <a:noFill/>
        </p:spPr>
        <p:txBody>
          <a:bodyPr wrap="square" rtlCol="0">
            <a:spAutoFit/>
          </a:bodyPr>
          <a:lstStyle/>
          <a:p>
            <a:pPr algn="just"/>
            <a:r>
              <a:rPr lang="pt-BR" sz="3200" b="1" dirty="0"/>
              <a:t>PROTOCOLO GIT</a:t>
            </a:r>
          </a:p>
          <a:p>
            <a:pPr algn="just"/>
            <a:endParaRPr lang="pt-BR" sz="3200" b="1" dirty="0"/>
          </a:p>
          <a:p>
            <a:pPr marL="457200" indent="-457200" algn="just">
              <a:buFont typeface="Arial" panose="020B0604020202020204" pitchFamily="34" charset="0"/>
              <a:buChar char="•"/>
            </a:pPr>
            <a:r>
              <a:rPr lang="pt-BR" sz="2800" dirty="0"/>
              <a:t>Possui um protocolo próprio sem mecanismo de autenticação. É mais rápido, porém menos seguro, sendo apenas somente leitura.</a:t>
            </a:r>
          </a:p>
          <a:p>
            <a:pPr algn="just"/>
            <a:endParaRPr lang="pt-BR" sz="3200" dirty="0"/>
          </a:p>
          <a:p>
            <a:r>
              <a:rPr lang="pt-BR" sz="2000" dirty="0"/>
              <a:t>$ </a:t>
            </a:r>
            <a:r>
              <a:rPr lang="pt-BR" sz="2000" dirty="0" err="1"/>
              <a:t>git</a:t>
            </a:r>
            <a:r>
              <a:rPr lang="pt-BR" sz="2000" dirty="0"/>
              <a:t> clone </a:t>
            </a:r>
            <a:r>
              <a:rPr lang="pt-BR" sz="2000" dirty="0" err="1"/>
              <a:t>git</a:t>
            </a:r>
            <a:r>
              <a:rPr lang="pt-BR" sz="2000" dirty="0"/>
              <a:t>://172.16.1.10/</a:t>
            </a:r>
            <a:r>
              <a:rPr lang="pt-BR" sz="2000" dirty="0" err="1"/>
              <a:t>repositorio</a:t>
            </a:r>
            <a:r>
              <a:rPr lang="pt-BR" sz="2000" dirty="0"/>
              <a:t>/</a:t>
            </a:r>
            <a:r>
              <a:rPr lang="pt-BR" sz="2000" dirty="0" err="1"/>
              <a:t>repositorio_remoto.git</a:t>
            </a:r>
            <a:endParaRPr lang="pt-BR" sz="2000" dirty="0"/>
          </a:p>
        </p:txBody>
      </p:sp>
    </p:spTree>
    <p:extLst>
      <p:ext uri="{BB962C8B-B14F-4D97-AF65-F5344CB8AC3E}">
        <p14:creationId xmlns:p14="http://schemas.microsoft.com/office/powerpoint/2010/main" val="23491053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182231"/>
            <a:ext cx="8192022" cy="4493538"/>
          </a:xfrm>
          <a:prstGeom prst="rect">
            <a:avLst/>
          </a:prstGeom>
          <a:noFill/>
        </p:spPr>
        <p:txBody>
          <a:bodyPr wrap="square" rtlCol="0">
            <a:spAutoFit/>
          </a:bodyPr>
          <a:lstStyle/>
          <a:p>
            <a:pPr algn="just"/>
            <a:r>
              <a:rPr lang="pt-BR" sz="3200" b="1" dirty="0"/>
              <a:t>PROTOCOLO HTTP/HTTPS</a:t>
            </a:r>
          </a:p>
          <a:p>
            <a:pPr algn="just"/>
            <a:endParaRPr lang="pt-BR" sz="3200" b="1" dirty="0"/>
          </a:p>
          <a:p>
            <a:pPr marL="457200" indent="-457200" algn="just">
              <a:buFont typeface="Arial" panose="020B0604020202020204" pitchFamily="34" charset="0"/>
              <a:buChar char="•"/>
            </a:pPr>
            <a:r>
              <a:rPr lang="pt-BR" sz="2800" dirty="0"/>
              <a:t>Utilizado em empresas com controles de segurança e quando a porta 22, utilizada pelo SSH, está bloqueada.</a:t>
            </a:r>
          </a:p>
          <a:p>
            <a:pPr marL="457200" indent="-457200" algn="just">
              <a:buFont typeface="Arial" panose="020B0604020202020204" pitchFamily="34" charset="0"/>
              <a:buChar char="•"/>
            </a:pPr>
            <a:r>
              <a:rPr lang="pt-BR" sz="2800" dirty="0"/>
              <a:t>HTTPS adiciona uma camada de segurança com a utilização de SSL/TLS.</a:t>
            </a:r>
          </a:p>
          <a:p>
            <a:pPr algn="just"/>
            <a:endParaRPr lang="pt-BR" sz="3200" dirty="0"/>
          </a:p>
          <a:p>
            <a:r>
              <a:rPr lang="pt-BR" sz="2000" dirty="0"/>
              <a:t>$ </a:t>
            </a:r>
            <a:r>
              <a:rPr lang="pt-BR" sz="2000" dirty="0" err="1"/>
              <a:t>git</a:t>
            </a:r>
            <a:r>
              <a:rPr lang="pt-BR" sz="2000" dirty="0"/>
              <a:t> clone http://172.16.1.10/repositorio/repositorio_remoto.git</a:t>
            </a:r>
          </a:p>
          <a:p>
            <a:r>
              <a:rPr lang="pt-BR" sz="2000" dirty="0"/>
              <a:t>$ </a:t>
            </a:r>
            <a:r>
              <a:rPr lang="pt-BR" sz="2000" dirty="0" err="1"/>
              <a:t>git</a:t>
            </a:r>
            <a:r>
              <a:rPr lang="pt-BR" sz="2000" dirty="0"/>
              <a:t> clone </a:t>
            </a:r>
            <a:r>
              <a:rPr lang="pt-BR" sz="2000" dirty="0" err="1"/>
              <a:t>https</a:t>
            </a:r>
            <a:r>
              <a:rPr lang="pt-BR" sz="2000" dirty="0"/>
              <a:t>://172.16.1.10/</a:t>
            </a:r>
            <a:r>
              <a:rPr lang="pt-BR" sz="2000" dirty="0" err="1"/>
              <a:t>repositorio</a:t>
            </a:r>
            <a:r>
              <a:rPr lang="pt-BR" sz="2000" dirty="0"/>
              <a:t>/</a:t>
            </a:r>
            <a:r>
              <a:rPr lang="pt-BR" sz="2000" dirty="0" err="1"/>
              <a:t>repositorio_remoto.git</a:t>
            </a:r>
            <a:endParaRPr lang="pt-BR" sz="2000" dirty="0"/>
          </a:p>
        </p:txBody>
      </p:sp>
    </p:spTree>
    <p:extLst>
      <p:ext uri="{BB962C8B-B14F-4D97-AF65-F5344CB8AC3E}">
        <p14:creationId xmlns:p14="http://schemas.microsoft.com/office/powerpoint/2010/main" val="2066800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x-none" dirty="0"/>
              <a:t>CAPÍTULO </a:t>
            </a:r>
            <a:r>
              <a:rPr lang="pt-BR" dirty="0"/>
              <a:t>5 – HOSPEDANDO O REPOSITÓRIO NO GITHUB</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9414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720840"/>
            <a:ext cx="8192022" cy="3416320"/>
          </a:xfrm>
          <a:prstGeom prst="rect">
            <a:avLst/>
          </a:prstGeom>
          <a:noFill/>
        </p:spPr>
        <p:txBody>
          <a:bodyPr wrap="square" rtlCol="0">
            <a:spAutoFit/>
          </a:bodyPr>
          <a:lstStyle/>
          <a:p>
            <a:pPr algn="just"/>
            <a:r>
              <a:rPr lang="pt-BR" sz="3200" b="1" dirty="0"/>
              <a:t>SERVIÇOS DE HOSPEDAGEM DE PROJETOS</a:t>
            </a:r>
          </a:p>
          <a:p>
            <a:pPr algn="just"/>
            <a:endParaRPr lang="pt-BR" sz="3200" b="1" dirty="0"/>
          </a:p>
          <a:p>
            <a:pPr marL="457200" indent="-457200" algn="just">
              <a:buFont typeface="Arial" panose="020B0604020202020204" pitchFamily="34" charset="0"/>
              <a:buChar char="•"/>
            </a:pPr>
            <a:r>
              <a:rPr lang="pt-BR" sz="2800" dirty="0"/>
              <a:t>Existem serviços de hospedagem de projetos que permitem utilização de controle de versão, sendo possível hospedar projetos/repositórios e acessar de qualquer lugar.</a:t>
            </a:r>
          </a:p>
        </p:txBody>
      </p:sp>
    </p:spTree>
    <p:extLst>
      <p:ext uri="{BB962C8B-B14F-4D97-AF65-F5344CB8AC3E}">
        <p14:creationId xmlns:p14="http://schemas.microsoft.com/office/powerpoint/2010/main" val="41006785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GitHub</a:t>
            </a:r>
          </a:p>
          <a:p>
            <a:pPr marL="457200" indent="-457200" algn="just">
              <a:buFont typeface="Arial" panose="020B0604020202020204" pitchFamily="34" charset="0"/>
              <a:buChar char="•"/>
            </a:pPr>
            <a:r>
              <a:rPr lang="pt-BR" sz="2800" dirty="0" err="1"/>
              <a:t>BitBucket</a:t>
            </a:r>
            <a:endParaRPr lang="pt-BR" sz="2800" dirty="0"/>
          </a:p>
          <a:p>
            <a:pPr marL="457200" indent="-457200" algn="just">
              <a:buFont typeface="Arial" panose="020B0604020202020204" pitchFamily="34" charset="0"/>
              <a:buChar char="•"/>
            </a:pPr>
            <a:r>
              <a:rPr lang="pt-BR" sz="2800" dirty="0"/>
              <a:t>Google </a:t>
            </a:r>
            <a:r>
              <a:rPr lang="pt-BR" sz="2800" dirty="0" err="1"/>
              <a:t>Code</a:t>
            </a:r>
            <a:endParaRPr lang="pt-BR" sz="2800" dirty="0"/>
          </a:p>
          <a:p>
            <a:pPr marL="457200" indent="-457200" algn="just">
              <a:buFont typeface="Arial" panose="020B0604020202020204" pitchFamily="34" charset="0"/>
              <a:buChar char="•"/>
            </a:pPr>
            <a:r>
              <a:rPr lang="pt-BR" sz="2800" dirty="0" err="1"/>
              <a:t>Gitlab</a:t>
            </a:r>
            <a:endParaRPr lang="pt-BR" sz="2800" dirty="0"/>
          </a:p>
        </p:txBody>
      </p:sp>
    </p:spTree>
    <p:extLst>
      <p:ext uri="{BB962C8B-B14F-4D97-AF65-F5344CB8AC3E}">
        <p14:creationId xmlns:p14="http://schemas.microsoft.com/office/powerpoint/2010/main" val="2925762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o criar seu perfil no GitHub do Training Center - Training ...">
            <a:extLst>
              <a:ext uri="{FF2B5EF4-FFF2-40B4-BE49-F238E27FC236}">
                <a16:creationId xmlns:a16="http://schemas.microsoft.com/office/drawing/2014/main" xmlns="" id="{14BEEB00-269E-A946-AEC6-66D367FFA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31" y="1497480"/>
            <a:ext cx="10422061" cy="386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729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GITHUB: A REDE SOCIAL DOS DESENVOLVEDORES</a:t>
            </a:r>
          </a:p>
          <a:p>
            <a:pPr algn="just"/>
            <a:endParaRPr lang="pt-BR" sz="3200" b="1" dirty="0"/>
          </a:p>
          <a:p>
            <a:pPr marL="457200" indent="-457200" algn="just">
              <a:buFont typeface="Arial" panose="020B0604020202020204" pitchFamily="34" charset="0"/>
              <a:buChar char="•"/>
            </a:pPr>
            <a:r>
              <a:rPr lang="pt-BR" sz="2800" dirty="0"/>
              <a:t>Criado em 2008 por Tom Preston-Werner, Chris </a:t>
            </a:r>
            <a:r>
              <a:rPr lang="pt-BR" sz="2800" dirty="0" err="1"/>
              <a:t>Wanstrath</a:t>
            </a:r>
            <a:r>
              <a:rPr lang="pt-BR" sz="2800" dirty="0"/>
              <a:t>, P. J. </a:t>
            </a:r>
            <a:r>
              <a:rPr lang="pt-BR" sz="2800" dirty="0" err="1"/>
              <a:t>Hyett</a:t>
            </a:r>
            <a:r>
              <a:rPr lang="pt-BR" sz="2800" dirty="0"/>
              <a:t> e Scott </a:t>
            </a:r>
            <a:r>
              <a:rPr lang="pt-BR" sz="2800" dirty="0" err="1"/>
              <a:t>Chacon</a:t>
            </a:r>
            <a:r>
              <a:rPr lang="pt-BR" sz="2800" dirty="0"/>
              <a:t>, com o objetivo de simplificar o compartilhamento de projetos.</a:t>
            </a:r>
          </a:p>
          <a:p>
            <a:pPr marL="457200" indent="-457200" algn="just">
              <a:buFont typeface="Arial" panose="020B0604020202020204" pitchFamily="34" charset="0"/>
              <a:buChar char="•"/>
            </a:pPr>
            <a:r>
              <a:rPr lang="pt-BR" sz="2800" dirty="0"/>
              <a:t>É atualmente o maior serviço de hospedagem </a:t>
            </a:r>
            <a:r>
              <a:rPr lang="pt-BR" sz="2800" dirty="0" err="1"/>
              <a:t>Git</a:t>
            </a:r>
            <a:r>
              <a:rPr lang="pt-BR" sz="2800" dirty="0"/>
              <a:t>.</a:t>
            </a:r>
          </a:p>
        </p:txBody>
      </p:sp>
    </p:spTree>
    <p:extLst>
      <p:ext uri="{BB962C8B-B14F-4D97-AF65-F5344CB8AC3E}">
        <p14:creationId xmlns:p14="http://schemas.microsoft.com/office/powerpoint/2010/main" val="23114082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Principal serviço utilizado por desenvolvedores que utilizam </a:t>
            </a:r>
            <a:r>
              <a:rPr lang="pt-BR" sz="2800" dirty="0" err="1"/>
              <a:t>Git</a:t>
            </a:r>
            <a:r>
              <a:rPr lang="pt-BR" sz="2800" dirty="0"/>
              <a:t>.</a:t>
            </a:r>
          </a:p>
          <a:p>
            <a:pPr marL="457200" indent="-457200" algn="just">
              <a:buFont typeface="Arial" panose="020B0604020202020204" pitchFamily="34" charset="0"/>
              <a:buChar char="•"/>
            </a:pPr>
            <a:r>
              <a:rPr lang="pt-BR" sz="2800" dirty="0" err="1"/>
              <a:t>Github</a:t>
            </a:r>
            <a:r>
              <a:rPr lang="pt-BR" sz="2800" dirty="0"/>
              <a:t> é também uma ferramenta colaborativa, permitindo interagir nos repositórios através de funcionalidades.</a:t>
            </a:r>
          </a:p>
        </p:txBody>
      </p:sp>
    </p:spTree>
    <p:extLst>
      <p:ext uri="{BB962C8B-B14F-4D97-AF65-F5344CB8AC3E}">
        <p14:creationId xmlns:p14="http://schemas.microsoft.com/office/powerpoint/2010/main" val="12464423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982450"/>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i="1" dirty="0" err="1"/>
              <a:t>Issue</a:t>
            </a:r>
            <a:r>
              <a:rPr lang="pt-BR" sz="2800" i="1" dirty="0"/>
              <a:t> </a:t>
            </a:r>
            <a:r>
              <a:rPr lang="pt-BR" sz="2800" i="1" dirty="0" err="1"/>
              <a:t>Tracker</a:t>
            </a:r>
            <a:r>
              <a:rPr lang="pt-BR" sz="2800" dirty="0"/>
              <a:t>: criação e gestão de bugs e </a:t>
            </a:r>
            <a:r>
              <a:rPr lang="pt-BR" sz="2800" dirty="0" err="1"/>
              <a:t>milestones</a:t>
            </a:r>
            <a:r>
              <a:rPr lang="pt-BR" sz="2800" dirty="0"/>
              <a:t> do projeto;</a:t>
            </a:r>
          </a:p>
          <a:p>
            <a:pPr marL="457200" indent="-457200" algn="just">
              <a:buFont typeface="Arial" panose="020B0604020202020204" pitchFamily="34" charset="0"/>
              <a:buChar char="•"/>
            </a:pPr>
            <a:r>
              <a:rPr lang="pt-BR" sz="2800" i="1" dirty="0" err="1"/>
              <a:t>Pull</a:t>
            </a:r>
            <a:r>
              <a:rPr lang="pt-BR" sz="2800" i="1" dirty="0"/>
              <a:t> </a:t>
            </a:r>
            <a:r>
              <a:rPr lang="pt-BR" sz="2800" i="1" dirty="0" err="1"/>
              <a:t>Requests</a:t>
            </a:r>
            <a:r>
              <a:rPr lang="pt-BR" sz="2800" dirty="0"/>
              <a:t>: outros usuários enviam </a:t>
            </a:r>
            <a:r>
              <a:rPr lang="pt-BR" sz="2800" dirty="0" err="1"/>
              <a:t>commits</a:t>
            </a:r>
            <a:r>
              <a:rPr lang="pt-BR" sz="2800" dirty="0"/>
              <a:t> com alterações e/ou correções de bugs;</a:t>
            </a:r>
          </a:p>
          <a:p>
            <a:pPr marL="457200" indent="-457200" algn="just">
              <a:buFont typeface="Arial" panose="020B0604020202020204" pitchFamily="34" charset="0"/>
              <a:buChar char="•"/>
            </a:pPr>
            <a:r>
              <a:rPr lang="pt-BR" sz="2800" i="1" dirty="0" err="1"/>
              <a:t>Commit</a:t>
            </a:r>
            <a:r>
              <a:rPr lang="pt-BR" sz="2800" i="1" dirty="0"/>
              <a:t> </a:t>
            </a:r>
            <a:r>
              <a:rPr lang="pt-BR" sz="2800" i="1" dirty="0" err="1"/>
              <a:t>Comments</a:t>
            </a:r>
            <a:r>
              <a:rPr lang="pt-BR" sz="2800" dirty="0"/>
              <a:t>: usuários enviam comentários e discutem modificações no código de um determinado </a:t>
            </a:r>
            <a:r>
              <a:rPr lang="pt-BR" sz="2800" dirty="0" err="1"/>
              <a:t>commit</a:t>
            </a:r>
            <a:r>
              <a:rPr lang="pt-BR" sz="2800" dirty="0"/>
              <a:t>.</a:t>
            </a:r>
            <a:endParaRPr lang="pt-BR" sz="2800" i="1" dirty="0"/>
          </a:p>
        </p:txBody>
      </p:sp>
    </p:spTree>
    <p:extLst>
      <p:ext uri="{BB962C8B-B14F-4D97-AF65-F5344CB8AC3E}">
        <p14:creationId xmlns:p14="http://schemas.microsoft.com/office/powerpoint/2010/main" val="19374591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É possível criar </a:t>
            </a:r>
            <a:r>
              <a:rPr lang="pt-BR" sz="2800" b="1" dirty="0"/>
              <a:t>organizações </a:t>
            </a:r>
            <a:r>
              <a:rPr lang="pt-BR" sz="2800" dirty="0"/>
              <a:t>com </a:t>
            </a:r>
            <a:r>
              <a:rPr lang="pt-BR" sz="2800" b="1" dirty="0"/>
              <a:t>equipes</a:t>
            </a:r>
            <a:r>
              <a:rPr lang="pt-BR" sz="2800" dirty="0"/>
              <a:t> para vincular usuários a equipes, bem como equipes a repositórios que irão trabalhar.</a:t>
            </a:r>
          </a:p>
          <a:p>
            <a:pPr marL="457200" indent="-457200" algn="just">
              <a:buFont typeface="Arial" panose="020B0604020202020204" pitchFamily="34" charset="0"/>
              <a:buChar char="•"/>
            </a:pPr>
            <a:r>
              <a:rPr lang="pt-BR" sz="2800" dirty="0"/>
              <a:t>Por possuir uma ampla lista de funcionalidades e por permitir maior colaboração nos repositórios, GitHub é considerado uma </a:t>
            </a:r>
            <a:r>
              <a:rPr lang="pt-BR" sz="2800" b="1" dirty="0"/>
              <a:t>rede social</a:t>
            </a:r>
            <a:r>
              <a:rPr lang="pt-BR" sz="2800" dirty="0"/>
              <a:t> para desenvolvedores.</a:t>
            </a:r>
          </a:p>
        </p:txBody>
      </p:sp>
    </p:spTree>
    <p:extLst>
      <p:ext uri="{BB962C8B-B14F-4D97-AF65-F5344CB8AC3E}">
        <p14:creationId xmlns:p14="http://schemas.microsoft.com/office/powerpoint/2010/main" val="544823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334851" y="1193927"/>
            <a:ext cx="8680360" cy="4154984"/>
          </a:xfrm>
          <a:prstGeom prst="rect">
            <a:avLst/>
          </a:prstGeom>
          <a:noFill/>
        </p:spPr>
        <p:txBody>
          <a:bodyPr wrap="square" rtlCol="0">
            <a:spAutoFit/>
          </a:bodyPr>
          <a:lstStyle/>
          <a:p>
            <a:pPr algn="just">
              <a:lnSpc>
                <a:spcPct val="150000"/>
              </a:lnSpc>
            </a:pPr>
            <a:endParaRPr lang="pt-BR" sz="3200" dirty="0" smtClean="0"/>
          </a:p>
          <a:p>
            <a:pPr algn="just">
              <a:lnSpc>
                <a:spcPct val="150000"/>
              </a:lnSpc>
            </a:pPr>
            <a:r>
              <a:rPr lang="pt-BR" sz="3200" dirty="0" smtClean="0"/>
              <a:t>Em outras distribuições Linux:</a:t>
            </a:r>
            <a:endParaRPr lang="x-none" sz="3200" dirty="0" smtClean="0"/>
          </a:p>
          <a:p>
            <a:pPr marL="342900" indent="-342900" algn="just">
              <a:lnSpc>
                <a:spcPct val="150000"/>
              </a:lnSpc>
              <a:buFont typeface="Arial" panose="020B0604020202020204" pitchFamily="34" charset="0"/>
              <a:buChar char="•"/>
            </a:pPr>
            <a:r>
              <a:rPr lang="pt-BR" sz="2800" dirty="0" smtClean="0"/>
              <a:t>Acesse </a:t>
            </a:r>
            <a:r>
              <a:rPr lang="pt-BR" sz="2800" dirty="0"/>
              <a:t>o link: </a:t>
            </a:r>
            <a:r>
              <a:rPr lang="pt-BR" sz="2800" dirty="0" smtClean="0">
                <a:hlinkClick r:id="rId2"/>
              </a:rPr>
              <a:t>https</a:t>
            </a:r>
            <a:r>
              <a:rPr lang="pt-BR" sz="2800" dirty="0">
                <a:hlinkClick r:id="rId2"/>
              </a:rPr>
              <a:t>://git-scm.com/download/linux</a:t>
            </a:r>
            <a:endParaRPr lang="pt-BR" sz="2800" dirty="0"/>
          </a:p>
          <a:p>
            <a:pPr algn="just">
              <a:lnSpc>
                <a:spcPct val="150000"/>
              </a:lnSpc>
            </a:pPr>
            <a:endParaRPr lang="pt-BR" sz="2800" dirty="0"/>
          </a:p>
          <a:p>
            <a:pPr marL="457200" indent="-457200" algn="just">
              <a:lnSpc>
                <a:spcPct val="150000"/>
              </a:lnSpc>
              <a:buFont typeface="Arial" panose="020B0604020202020204" pitchFamily="34" charset="0"/>
              <a:buChar char="•"/>
            </a:pPr>
            <a:r>
              <a:rPr lang="pt-BR" sz="2800" dirty="0"/>
              <a:t>Verifique qual é a sua distribuição Linux para realizar a instalação via linha de comando.</a:t>
            </a:r>
            <a:endParaRPr lang="x-none" sz="2800" dirty="0"/>
          </a:p>
        </p:txBody>
      </p:sp>
      <p:sp>
        <p:nvSpPr>
          <p:cNvPr id="2" name="Título 1"/>
          <p:cNvSpPr>
            <a:spLocks noGrp="1"/>
          </p:cNvSpPr>
          <p:nvPr>
            <p:ph type="title"/>
          </p:nvPr>
        </p:nvSpPr>
        <p:spPr>
          <a:xfrm>
            <a:off x="1606045" y="11655"/>
            <a:ext cx="5937755" cy="902745"/>
          </a:xfrm>
        </p:spPr>
        <p:txBody>
          <a:bodyPr>
            <a:normAutofit fontScale="90000"/>
          </a:bodyPr>
          <a:lstStyle/>
          <a:p>
            <a:pPr>
              <a:lnSpc>
                <a:spcPct val="150000"/>
              </a:lnSpc>
            </a:pPr>
            <a:r>
              <a:rPr lang="x-none" sz="2800" b="1" dirty="0"/>
              <a:t>INSTALAÇÃO NO LINUX</a:t>
            </a:r>
          </a:p>
        </p:txBody>
      </p:sp>
    </p:spTree>
    <p:extLst>
      <p:ext uri="{BB962C8B-B14F-4D97-AF65-F5344CB8AC3E}">
        <p14:creationId xmlns:p14="http://schemas.microsoft.com/office/powerpoint/2010/main" val="372500939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382286"/>
            <a:ext cx="8192022" cy="4093428"/>
          </a:xfrm>
          <a:prstGeom prst="rect">
            <a:avLst/>
          </a:prstGeom>
          <a:noFill/>
        </p:spPr>
        <p:txBody>
          <a:bodyPr wrap="square" rtlCol="0">
            <a:spAutoFit/>
          </a:bodyPr>
          <a:lstStyle/>
          <a:p>
            <a:pPr algn="just"/>
            <a:r>
              <a:rPr lang="pt-BR" sz="3200" b="1" dirty="0"/>
              <a:t>ENCONTRANDO PROJETOS E VISUALIZANDO CÓDIGO-FONTE</a:t>
            </a:r>
          </a:p>
          <a:p>
            <a:pPr algn="just"/>
            <a:endParaRPr lang="pt-BR" sz="2800" b="1" dirty="0"/>
          </a:p>
          <a:p>
            <a:pPr marL="457200" indent="-457200" algn="just">
              <a:buFont typeface="Arial" panose="020B0604020202020204" pitchFamily="34" charset="0"/>
              <a:buChar char="•"/>
            </a:pPr>
            <a:r>
              <a:rPr lang="pt-BR" sz="2800" dirty="0"/>
              <a:t>Basta apenas abrir um </a:t>
            </a:r>
            <a:r>
              <a:rPr lang="pt-BR" sz="2800" i="1" dirty="0"/>
              <a:t>browser</a:t>
            </a:r>
            <a:r>
              <a:rPr lang="pt-BR" sz="2800" dirty="0"/>
              <a:t> e acessar a URL: </a:t>
            </a:r>
          </a:p>
          <a:p>
            <a:pPr algn="just"/>
            <a:endParaRPr lang="pt-BR" sz="2800" dirty="0"/>
          </a:p>
          <a:p>
            <a:pPr algn="just"/>
            <a:r>
              <a:rPr lang="pt-BR" sz="2800" dirty="0">
                <a:hlinkClick r:id="rId2"/>
              </a:rPr>
              <a:t>https://github.com</a:t>
            </a:r>
            <a:endParaRPr lang="pt-BR" sz="2800" dirty="0"/>
          </a:p>
          <a:p>
            <a:pPr algn="just"/>
            <a:endParaRPr lang="pt-BR" sz="2800" dirty="0"/>
          </a:p>
          <a:p>
            <a:pPr marL="457200" indent="-457200" algn="just">
              <a:buFont typeface="Arial" panose="020B0604020202020204" pitchFamily="34" charset="0"/>
              <a:buChar char="•"/>
            </a:pPr>
            <a:r>
              <a:rPr lang="pt-BR" sz="2800" dirty="0"/>
              <a:t>Na página inicial é possível efetuar </a:t>
            </a:r>
            <a:r>
              <a:rPr lang="pt-BR" sz="2800" dirty="0" err="1"/>
              <a:t>login</a:t>
            </a:r>
            <a:r>
              <a:rPr lang="pt-BR" sz="2800" dirty="0"/>
              <a:t>, criar um novo usuário, fazer buscas e acessar outros links.</a:t>
            </a:r>
          </a:p>
        </p:txBody>
      </p:sp>
    </p:spTree>
    <p:extLst>
      <p:ext uri="{BB962C8B-B14F-4D97-AF65-F5344CB8AC3E}">
        <p14:creationId xmlns:p14="http://schemas.microsoft.com/office/powerpoint/2010/main" val="6633193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2A6F092-ACD0-964E-819A-CC60AFF9437A}"/>
              </a:ext>
            </a:extLst>
          </p:cNvPr>
          <p:cNvPicPr>
            <a:picLocks noChangeAspect="1"/>
          </p:cNvPicPr>
          <p:nvPr/>
        </p:nvPicPr>
        <p:blipFill>
          <a:blip r:embed="rId2"/>
          <a:stretch>
            <a:fillRect/>
          </a:stretch>
        </p:blipFill>
        <p:spPr>
          <a:xfrm>
            <a:off x="-97851" y="751302"/>
            <a:ext cx="9339701" cy="5355395"/>
          </a:xfrm>
          <a:prstGeom prst="rect">
            <a:avLst/>
          </a:prstGeom>
        </p:spPr>
      </p:pic>
      <p:sp>
        <p:nvSpPr>
          <p:cNvPr id="4" name="Title 1">
            <a:extLst>
              <a:ext uri="{FF2B5EF4-FFF2-40B4-BE49-F238E27FC236}">
                <a16:creationId xmlns:a16="http://schemas.microsoft.com/office/drawing/2014/main" xmlns="" id="{7D4DC0AA-DA8A-8E4F-9D6E-D727CD890AF4}"/>
              </a:ext>
            </a:extLst>
          </p:cNvPr>
          <p:cNvSpPr>
            <a:spLocks noGrp="1"/>
          </p:cNvSpPr>
          <p:nvPr>
            <p:ph type="title"/>
          </p:nvPr>
        </p:nvSpPr>
        <p:spPr>
          <a:xfrm>
            <a:off x="2295617" y="5891779"/>
            <a:ext cx="4552765" cy="429835"/>
          </a:xfrm>
        </p:spPr>
        <p:txBody>
          <a:bodyPr>
            <a:noAutofit/>
          </a:bodyPr>
          <a:lstStyle/>
          <a:p>
            <a:r>
              <a:rPr lang="pt-BR" sz="1400" dirty="0"/>
              <a:t>Página inicial do </a:t>
            </a:r>
            <a:r>
              <a:rPr lang="pt-BR" sz="1400" dirty="0" err="1"/>
              <a:t>github</a:t>
            </a:r>
            <a:endParaRPr lang="x-none" sz="1400" dirty="0"/>
          </a:p>
        </p:txBody>
      </p:sp>
    </p:spTree>
    <p:extLst>
      <p:ext uri="{BB962C8B-B14F-4D97-AF65-F5344CB8AC3E}">
        <p14:creationId xmlns:p14="http://schemas.microsoft.com/office/powerpoint/2010/main" val="11651389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EECCC39-C13E-B048-8B9D-FEC4686E0E42}"/>
              </a:ext>
            </a:extLst>
          </p:cNvPr>
          <p:cNvPicPr>
            <a:picLocks noChangeAspect="1"/>
          </p:cNvPicPr>
          <p:nvPr/>
        </p:nvPicPr>
        <p:blipFill>
          <a:blip r:embed="rId2"/>
          <a:stretch>
            <a:fillRect/>
          </a:stretch>
        </p:blipFill>
        <p:spPr>
          <a:xfrm>
            <a:off x="-93945" y="753542"/>
            <a:ext cx="9331890" cy="5350916"/>
          </a:xfrm>
          <a:prstGeom prst="rect">
            <a:avLst/>
          </a:prstGeom>
        </p:spPr>
      </p:pic>
      <p:sp>
        <p:nvSpPr>
          <p:cNvPr id="3" name="Title 1">
            <a:extLst>
              <a:ext uri="{FF2B5EF4-FFF2-40B4-BE49-F238E27FC236}">
                <a16:creationId xmlns:a16="http://schemas.microsoft.com/office/drawing/2014/main" xmlns="" id="{A5280372-36A4-8549-A94B-69451B86F86B}"/>
              </a:ext>
            </a:extLst>
          </p:cNvPr>
          <p:cNvSpPr>
            <a:spLocks noGrp="1"/>
          </p:cNvSpPr>
          <p:nvPr>
            <p:ph type="title"/>
          </p:nvPr>
        </p:nvSpPr>
        <p:spPr>
          <a:xfrm>
            <a:off x="2295617" y="5891779"/>
            <a:ext cx="4552765" cy="429835"/>
          </a:xfrm>
        </p:spPr>
        <p:txBody>
          <a:bodyPr>
            <a:noAutofit/>
          </a:bodyPr>
          <a:lstStyle/>
          <a:p>
            <a:r>
              <a:rPr lang="pt-BR" sz="1400" dirty="0"/>
              <a:t>RESULTADOS DA PESQUISA</a:t>
            </a:r>
            <a:endParaRPr lang="x-none" sz="1400" dirty="0"/>
          </a:p>
        </p:txBody>
      </p:sp>
    </p:spTree>
    <p:extLst>
      <p:ext uri="{BB962C8B-B14F-4D97-AF65-F5344CB8AC3E}">
        <p14:creationId xmlns:p14="http://schemas.microsoft.com/office/powerpoint/2010/main" val="35969805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7D06F15-7779-6D4F-BAA7-E0B9EE8EBE3E}"/>
              </a:ext>
            </a:extLst>
          </p:cNvPr>
          <p:cNvPicPr>
            <a:picLocks noChangeAspect="1"/>
          </p:cNvPicPr>
          <p:nvPr/>
        </p:nvPicPr>
        <p:blipFill>
          <a:blip r:embed="rId2"/>
          <a:stretch>
            <a:fillRect/>
          </a:stretch>
        </p:blipFill>
        <p:spPr>
          <a:xfrm>
            <a:off x="-126522" y="734862"/>
            <a:ext cx="9397044" cy="5388276"/>
          </a:xfrm>
          <a:prstGeom prst="rect">
            <a:avLst/>
          </a:prstGeom>
        </p:spPr>
      </p:pic>
      <p:sp>
        <p:nvSpPr>
          <p:cNvPr id="4" name="Title 1">
            <a:extLst>
              <a:ext uri="{FF2B5EF4-FFF2-40B4-BE49-F238E27FC236}">
                <a16:creationId xmlns:a16="http://schemas.microsoft.com/office/drawing/2014/main" xmlns="" id="{6D98356A-8111-144A-9480-64BC0FF42597}"/>
              </a:ext>
            </a:extLst>
          </p:cNvPr>
          <p:cNvSpPr>
            <a:spLocks noGrp="1"/>
          </p:cNvSpPr>
          <p:nvPr>
            <p:ph type="title"/>
          </p:nvPr>
        </p:nvSpPr>
        <p:spPr>
          <a:xfrm>
            <a:off x="2295617" y="5891779"/>
            <a:ext cx="4552765" cy="429835"/>
          </a:xfrm>
        </p:spPr>
        <p:txBody>
          <a:bodyPr>
            <a:noAutofit/>
          </a:bodyPr>
          <a:lstStyle/>
          <a:p>
            <a:r>
              <a:rPr lang="pt-BR" sz="1400" dirty="0"/>
              <a:t>Página do repositório do </a:t>
            </a:r>
            <a:r>
              <a:rPr lang="pt-BR" sz="1400" dirty="0" err="1"/>
              <a:t>vscode</a:t>
            </a:r>
            <a:endParaRPr lang="x-none" sz="1400" dirty="0"/>
          </a:p>
        </p:txBody>
      </p:sp>
    </p:spTree>
    <p:extLst>
      <p:ext uri="{BB962C8B-B14F-4D97-AF65-F5344CB8AC3E}">
        <p14:creationId xmlns:p14="http://schemas.microsoft.com/office/powerpoint/2010/main" val="37995650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D98356A-8111-144A-9480-64BC0FF42597}"/>
              </a:ext>
            </a:extLst>
          </p:cNvPr>
          <p:cNvSpPr>
            <a:spLocks noGrp="1"/>
          </p:cNvSpPr>
          <p:nvPr>
            <p:ph type="title"/>
          </p:nvPr>
        </p:nvSpPr>
        <p:spPr>
          <a:xfrm>
            <a:off x="2295617" y="5891779"/>
            <a:ext cx="4552765" cy="429835"/>
          </a:xfrm>
        </p:spPr>
        <p:txBody>
          <a:bodyPr>
            <a:noAutofit/>
          </a:bodyPr>
          <a:lstStyle/>
          <a:p>
            <a:r>
              <a:rPr lang="pt-BR" sz="1400" dirty="0"/>
              <a:t>Página de </a:t>
            </a:r>
            <a:r>
              <a:rPr lang="pt-BR" sz="1400" dirty="0" err="1"/>
              <a:t>commits</a:t>
            </a:r>
            <a:r>
              <a:rPr lang="pt-BR" sz="1400" dirty="0"/>
              <a:t> do </a:t>
            </a:r>
            <a:r>
              <a:rPr lang="pt-BR" sz="1400" dirty="0" err="1"/>
              <a:t>vscode</a:t>
            </a:r>
            <a:endParaRPr lang="x-none" sz="1400" dirty="0"/>
          </a:p>
        </p:txBody>
      </p:sp>
      <p:pic>
        <p:nvPicPr>
          <p:cNvPr id="5" name="Picture 4">
            <a:extLst>
              <a:ext uri="{FF2B5EF4-FFF2-40B4-BE49-F238E27FC236}">
                <a16:creationId xmlns:a16="http://schemas.microsoft.com/office/drawing/2014/main" xmlns="" id="{0470BAD3-DCE0-E14B-8901-DF8695B2572D}"/>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10088484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D98356A-8111-144A-9480-64BC0FF42597}"/>
              </a:ext>
            </a:extLst>
          </p:cNvPr>
          <p:cNvSpPr>
            <a:spLocks noGrp="1"/>
          </p:cNvSpPr>
          <p:nvPr>
            <p:ph type="title"/>
          </p:nvPr>
        </p:nvSpPr>
        <p:spPr>
          <a:xfrm>
            <a:off x="2295617" y="5891779"/>
            <a:ext cx="4552765" cy="429835"/>
          </a:xfrm>
        </p:spPr>
        <p:txBody>
          <a:bodyPr>
            <a:noAutofit/>
          </a:bodyPr>
          <a:lstStyle/>
          <a:p>
            <a:r>
              <a:rPr lang="pt-BR" sz="1400" dirty="0"/>
              <a:t>Página de </a:t>
            </a:r>
            <a:r>
              <a:rPr lang="pt-BR" sz="1400" dirty="0" err="1"/>
              <a:t>commits</a:t>
            </a:r>
            <a:r>
              <a:rPr lang="pt-BR" sz="1400" dirty="0"/>
              <a:t> DETALHADOS</a:t>
            </a:r>
            <a:endParaRPr lang="x-none" sz="1400" dirty="0"/>
          </a:p>
        </p:txBody>
      </p:sp>
      <p:pic>
        <p:nvPicPr>
          <p:cNvPr id="5" name="Picture 4">
            <a:extLst>
              <a:ext uri="{FF2B5EF4-FFF2-40B4-BE49-F238E27FC236}">
                <a16:creationId xmlns:a16="http://schemas.microsoft.com/office/drawing/2014/main" xmlns="" id="{90A48F9B-EA6C-1C4E-9075-B20E4568378F}"/>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20172637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D98356A-8111-144A-9480-64BC0FF42597}"/>
              </a:ext>
            </a:extLst>
          </p:cNvPr>
          <p:cNvSpPr>
            <a:spLocks noGrp="1"/>
          </p:cNvSpPr>
          <p:nvPr>
            <p:ph type="title"/>
          </p:nvPr>
        </p:nvSpPr>
        <p:spPr>
          <a:xfrm>
            <a:off x="2295617" y="5891779"/>
            <a:ext cx="4552765" cy="429835"/>
          </a:xfrm>
        </p:spPr>
        <p:txBody>
          <a:bodyPr>
            <a:noAutofit/>
          </a:bodyPr>
          <a:lstStyle/>
          <a:p>
            <a:r>
              <a:rPr lang="en-US" sz="1400" dirty="0"/>
              <a:t>D</a:t>
            </a:r>
            <a:r>
              <a:rPr lang="x-none" sz="1400" dirty="0"/>
              <a:t>iretório do repositório</a:t>
            </a:r>
          </a:p>
        </p:txBody>
      </p:sp>
      <p:pic>
        <p:nvPicPr>
          <p:cNvPr id="2" name="Picture 1">
            <a:extLst>
              <a:ext uri="{FF2B5EF4-FFF2-40B4-BE49-F238E27FC236}">
                <a16:creationId xmlns:a16="http://schemas.microsoft.com/office/drawing/2014/main" xmlns="" id="{B561644D-154E-774D-9AEB-729067EE3FFD}"/>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29212248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D98356A-8111-144A-9480-64BC0FF42597}"/>
              </a:ext>
            </a:extLst>
          </p:cNvPr>
          <p:cNvSpPr>
            <a:spLocks noGrp="1"/>
          </p:cNvSpPr>
          <p:nvPr>
            <p:ph type="title"/>
          </p:nvPr>
        </p:nvSpPr>
        <p:spPr>
          <a:xfrm>
            <a:off x="2295617" y="5891779"/>
            <a:ext cx="4552765" cy="429835"/>
          </a:xfrm>
        </p:spPr>
        <p:txBody>
          <a:bodyPr>
            <a:noAutofit/>
          </a:bodyPr>
          <a:lstStyle/>
          <a:p>
            <a:r>
              <a:rPr lang="en-US" sz="1400" dirty="0"/>
              <a:t>DETALHAMENTO DE UM ARQUIVO</a:t>
            </a:r>
            <a:endParaRPr lang="x-none" sz="1400" dirty="0"/>
          </a:p>
        </p:txBody>
      </p:sp>
      <p:pic>
        <p:nvPicPr>
          <p:cNvPr id="3" name="Picture 2">
            <a:extLst>
              <a:ext uri="{FF2B5EF4-FFF2-40B4-BE49-F238E27FC236}">
                <a16:creationId xmlns:a16="http://schemas.microsoft.com/office/drawing/2014/main" xmlns="" id="{6DA8AB9C-C0E0-5E4F-B92E-DA1EC8A4EF58}"/>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29928284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COLABORANDO COM PROJETOS OPEN SOURCE</a:t>
            </a:r>
            <a:endParaRPr lang="pt-BR" sz="3200" dirty="0"/>
          </a:p>
          <a:p>
            <a:pPr algn="just"/>
            <a:endParaRPr lang="pt-BR" sz="3200" dirty="0"/>
          </a:p>
          <a:p>
            <a:pPr marL="457200" indent="-457200" algn="just">
              <a:buFont typeface="Arial" panose="020B0604020202020204" pitchFamily="34" charset="0"/>
              <a:buChar char="•"/>
            </a:pPr>
            <a:r>
              <a:rPr lang="pt-BR" sz="2800" dirty="0"/>
              <a:t>Clonar repositório desejado para contribuição.</a:t>
            </a:r>
          </a:p>
          <a:p>
            <a:pPr marL="457200" indent="-457200" algn="just">
              <a:buFont typeface="Arial" panose="020B0604020202020204" pitchFamily="34" charset="0"/>
              <a:buChar char="•"/>
            </a:pPr>
            <a:r>
              <a:rPr lang="pt-BR" sz="2800" dirty="0"/>
              <a:t>Efetuar melhorias desejadas e registrar as alterações realizadas com </a:t>
            </a:r>
            <a:r>
              <a:rPr lang="pt-BR" sz="2800" dirty="0" err="1"/>
              <a:t>commits</a:t>
            </a:r>
            <a:r>
              <a:rPr lang="pt-BR" sz="2800" dirty="0"/>
              <a:t>.</a:t>
            </a:r>
          </a:p>
          <a:p>
            <a:pPr marL="457200" indent="-457200" algn="just">
              <a:buFont typeface="Arial" panose="020B0604020202020204" pitchFamily="34" charset="0"/>
              <a:buChar char="•"/>
            </a:pPr>
            <a:r>
              <a:rPr lang="pt-BR" sz="2800" dirty="0"/>
              <a:t>Enviar alterações para o repositório remoto através do comando </a:t>
            </a:r>
            <a:r>
              <a:rPr lang="pt-BR" sz="2800" i="1" dirty="0" err="1"/>
              <a:t>git</a:t>
            </a:r>
            <a:r>
              <a:rPr lang="pt-BR" sz="2800" i="1" dirty="0"/>
              <a:t> </a:t>
            </a:r>
            <a:r>
              <a:rPr lang="pt-BR" sz="2800" i="1" dirty="0" err="1"/>
              <a:t>push</a:t>
            </a:r>
            <a:r>
              <a:rPr lang="pt-BR" sz="2800" dirty="0"/>
              <a:t>.</a:t>
            </a:r>
          </a:p>
          <a:p>
            <a:pPr algn="just"/>
            <a:endParaRPr lang="pt-BR" sz="3200" dirty="0"/>
          </a:p>
          <a:p>
            <a:pPr algn="just"/>
            <a:r>
              <a:rPr lang="pt-BR" sz="2400" dirty="0"/>
              <a:t>$ </a:t>
            </a:r>
            <a:r>
              <a:rPr lang="pt-BR" sz="2400" dirty="0" err="1"/>
              <a:t>git</a:t>
            </a:r>
            <a:r>
              <a:rPr lang="pt-BR" sz="2400" dirty="0"/>
              <a:t> </a:t>
            </a:r>
            <a:r>
              <a:rPr lang="pt-BR" sz="2400" dirty="0" err="1"/>
              <a:t>push</a:t>
            </a:r>
            <a:r>
              <a:rPr lang="pt-BR" sz="2400" dirty="0"/>
              <a:t> </a:t>
            </a:r>
            <a:r>
              <a:rPr lang="pt-BR" sz="2400" dirty="0" err="1"/>
              <a:t>origin</a:t>
            </a:r>
            <a:r>
              <a:rPr lang="pt-BR" sz="2400" dirty="0"/>
              <a:t> </a:t>
            </a:r>
            <a:r>
              <a:rPr lang="pt-BR" sz="2400" dirty="0" err="1"/>
              <a:t>master</a:t>
            </a:r>
            <a:endParaRPr lang="pt-BR" sz="2400" dirty="0"/>
          </a:p>
        </p:txBody>
      </p:sp>
    </p:spTree>
    <p:extLst>
      <p:ext uri="{BB962C8B-B14F-4D97-AF65-F5344CB8AC3E}">
        <p14:creationId xmlns:p14="http://schemas.microsoft.com/office/powerpoint/2010/main" val="18212135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047F43D-07E5-514A-8D24-492F8498BADA}"/>
              </a:ext>
            </a:extLst>
          </p:cNvPr>
          <p:cNvPicPr>
            <a:picLocks noChangeAspect="1"/>
          </p:cNvPicPr>
          <p:nvPr/>
        </p:nvPicPr>
        <p:blipFill>
          <a:blip r:embed="rId2"/>
          <a:stretch>
            <a:fillRect/>
          </a:stretch>
        </p:blipFill>
        <p:spPr>
          <a:xfrm>
            <a:off x="115643" y="2128595"/>
            <a:ext cx="8912714" cy="2600809"/>
          </a:xfrm>
          <a:prstGeom prst="rect">
            <a:avLst/>
          </a:prstGeom>
        </p:spPr>
      </p:pic>
    </p:spTree>
    <p:extLst>
      <p:ext uri="{BB962C8B-B14F-4D97-AF65-F5344CB8AC3E}">
        <p14:creationId xmlns:p14="http://schemas.microsoft.com/office/powerpoint/2010/main" val="246868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9" y="743168"/>
            <a:ext cx="8192022" cy="4708981"/>
          </a:xfrm>
          <a:prstGeom prst="rect">
            <a:avLst/>
          </a:prstGeom>
          <a:noFill/>
        </p:spPr>
        <p:txBody>
          <a:bodyPr wrap="square" rtlCol="0">
            <a:spAutoFit/>
          </a:bodyPr>
          <a:lstStyle/>
          <a:p>
            <a:pPr algn="just">
              <a:lnSpc>
                <a:spcPct val="150000"/>
              </a:lnSpc>
            </a:pPr>
            <a:endParaRPr lang="x-none" sz="3200" dirty="0"/>
          </a:p>
          <a:p>
            <a:pPr marL="342900" indent="-342900" algn="just">
              <a:lnSpc>
                <a:spcPct val="150000"/>
              </a:lnSpc>
              <a:buFont typeface="Arial" panose="020B0604020202020204" pitchFamily="34" charset="0"/>
              <a:buChar char="•"/>
            </a:pPr>
            <a:r>
              <a:rPr lang="x-none" sz="2800" dirty="0"/>
              <a:t>Acesse o link: </a:t>
            </a:r>
            <a:r>
              <a:rPr lang="x-none" sz="2800" dirty="0">
                <a:hlinkClick r:id="rId2"/>
              </a:rPr>
              <a:t>https://git-scm.com/download/win</a:t>
            </a:r>
            <a:endParaRPr lang="x-none" sz="2800" dirty="0"/>
          </a:p>
          <a:p>
            <a:pPr marL="342900" indent="-342900" algn="just">
              <a:lnSpc>
                <a:spcPct val="150000"/>
              </a:lnSpc>
              <a:buFont typeface="Arial" panose="020B0604020202020204" pitchFamily="34" charset="0"/>
              <a:buChar char="•"/>
            </a:pPr>
            <a:r>
              <a:rPr lang="x-none" sz="2800" dirty="0"/>
              <a:t>Faça o download, o link irá disponibilizar a última versão;</a:t>
            </a:r>
          </a:p>
          <a:p>
            <a:pPr marL="342900" indent="-342900" algn="just">
              <a:lnSpc>
                <a:spcPct val="150000"/>
              </a:lnSpc>
              <a:buFont typeface="Arial" panose="020B0604020202020204" pitchFamily="34" charset="0"/>
              <a:buChar char="•"/>
            </a:pPr>
            <a:r>
              <a:rPr lang="en-US" sz="2800" dirty="0"/>
              <a:t>I</a:t>
            </a:r>
            <a:r>
              <a:rPr lang="x-none" sz="2800" dirty="0"/>
              <a:t>nstale normalmente, com as opções padrão;</a:t>
            </a:r>
          </a:p>
          <a:p>
            <a:pPr marL="342900" indent="-342900" algn="just">
              <a:lnSpc>
                <a:spcPct val="150000"/>
              </a:lnSpc>
              <a:buFont typeface="Arial" panose="020B0604020202020204" pitchFamily="34" charset="0"/>
              <a:buChar char="•"/>
            </a:pPr>
            <a:r>
              <a:rPr lang="x-none" sz="2800" dirty="0"/>
              <a:t>Inicie o Git Bash pela Área de Trabalho, ou pelo Menu Iniciar. Um prompt de comando será iniciado.</a:t>
            </a:r>
          </a:p>
        </p:txBody>
      </p:sp>
      <p:sp>
        <p:nvSpPr>
          <p:cNvPr id="2" name="Título 1"/>
          <p:cNvSpPr>
            <a:spLocks noGrp="1"/>
          </p:cNvSpPr>
          <p:nvPr>
            <p:ph type="title"/>
          </p:nvPr>
        </p:nvSpPr>
        <p:spPr>
          <a:xfrm>
            <a:off x="1606045" y="11655"/>
            <a:ext cx="5937755" cy="902745"/>
          </a:xfrm>
        </p:spPr>
        <p:txBody>
          <a:bodyPr>
            <a:normAutofit fontScale="90000"/>
          </a:bodyPr>
          <a:lstStyle/>
          <a:p>
            <a:r>
              <a:rPr lang="x-none" sz="2800" b="1" dirty="0"/>
              <a:t>INSTALAÇÃO NO </a:t>
            </a:r>
            <a:r>
              <a:rPr lang="x-none" sz="2800" b="1" dirty="0" smtClean="0"/>
              <a:t>WINDOWS</a:t>
            </a:r>
            <a:endParaRPr lang="pt-BR" dirty="0"/>
          </a:p>
        </p:txBody>
      </p:sp>
    </p:spTree>
    <p:extLst>
      <p:ext uri="{BB962C8B-B14F-4D97-AF65-F5344CB8AC3E}">
        <p14:creationId xmlns:p14="http://schemas.microsoft.com/office/powerpoint/2010/main" val="221102371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COLABORANDO COM PROJETOS OPEN SOURCE</a:t>
            </a:r>
            <a:endParaRPr lang="pt-BR" sz="3200" dirty="0"/>
          </a:p>
          <a:p>
            <a:pPr algn="just"/>
            <a:endParaRPr lang="pt-BR" sz="3200" dirty="0"/>
          </a:p>
          <a:p>
            <a:pPr marL="457200" indent="-457200" algn="just">
              <a:buFont typeface="Arial" panose="020B0604020202020204" pitchFamily="34" charset="0"/>
              <a:buChar char="•"/>
            </a:pPr>
            <a:r>
              <a:rPr lang="pt-BR" sz="2800" dirty="0"/>
              <a:t>Usuário não possui permissão para o envio de </a:t>
            </a:r>
            <a:r>
              <a:rPr lang="pt-BR" sz="2800" dirty="0" err="1"/>
              <a:t>commits</a:t>
            </a:r>
            <a:r>
              <a:rPr lang="pt-BR" sz="2800" dirty="0"/>
              <a:t> para o repositório.</a:t>
            </a:r>
          </a:p>
          <a:p>
            <a:pPr marL="457200" indent="-457200" algn="just">
              <a:buFont typeface="Arial" panose="020B0604020202020204" pitchFamily="34" charset="0"/>
              <a:buChar char="•"/>
            </a:pPr>
            <a:r>
              <a:rPr lang="pt-BR" sz="2800" dirty="0"/>
              <a:t>Repositório pertence a outro usuário.</a:t>
            </a:r>
          </a:p>
          <a:p>
            <a:pPr marL="457200" indent="-457200" algn="just">
              <a:buFont typeface="Arial" panose="020B0604020202020204" pitchFamily="34" charset="0"/>
              <a:buChar char="•"/>
            </a:pPr>
            <a:r>
              <a:rPr lang="pt-BR" sz="2800" dirty="0"/>
              <a:t>Problema pode ser resolvido com o dono do repositório adicionando o usuário como colaborador.</a:t>
            </a:r>
          </a:p>
        </p:txBody>
      </p:sp>
    </p:spTree>
    <p:extLst>
      <p:ext uri="{BB962C8B-B14F-4D97-AF65-F5344CB8AC3E}">
        <p14:creationId xmlns:p14="http://schemas.microsoft.com/office/powerpoint/2010/main" val="15645525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Abordagem deve ser utilizada apenas para usuários parte da equipe de desenvolvimento do projeto.</a:t>
            </a:r>
          </a:p>
          <a:p>
            <a:pPr marL="457200" indent="-457200" algn="just">
              <a:buFont typeface="Arial" panose="020B0604020202020204" pitchFamily="34" charset="0"/>
              <a:buChar char="•"/>
            </a:pPr>
            <a:r>
              <a:rPr lang="pt-BR" sz="2800" dirty="0"/>
              <a:t>Inviável adicionar um usuário como colaborador a cada novo desenvolvedor querendo colaborar com o projeto.</a:t>
            </a:r>
          </a:p>
          <a:p>
            <a:pPr marL="457200" indent="-457200" algn="just">
              <a:buFont typeface="Arial" panose="020B0604020202020204" pitchFamily="34" charset="0"/>
              <a:buChar char="•"/>
            </a:pPr>
            <a:r>
              <a:rPr lang="pt-BR" sz="2800" dirty="0"/>
              <a:t>Tal prática permite permissão de envio de </a:t>
            </a:r>
            <a:r>
              <a:rPr lang="pt-BR" sz="2800" dirty="0" err="1"/>
              <a:t>commits</a:t>
            </a:r>
            <a:r>
              <a:rPr lang="pt-BR" sz="2800" dirty="0"/>
              <a:t> sem restrições, podendo ser arriscado, pois não existe avaliação prévia das alterações.</a:t>
            </a:r>
          </a:p>
        </p:txBody>
      </p:sp>
    </p:spTree>
    <p:extLst>
      <p:ext uri="{BB962C8B-B14F-4D97-AF65-F5344CB8AC3E}">
        <p14:creationId xmlns:p14="http://schemas.microsoft.com/office/powerpoint/2010/main" val="1785363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166842"/>
            <a:ext cx="8192022" cy="4524315"/>
          </a:xfrm>
          <a:prstGeom prst="rect">
            <a:avLst/>
          </a:prstGeom>
          <a:noFill/>
        </p:spPr>
        <p:txBody>
          <a:bodyPr wrap="square" rtlCol="0">
            <a:spAutoFit/>
          </a:bodyPr>
          <a:lstStyle/>
          <a:p>
            <a:pPr algn="just"/>
            <a:r>
              <a:rPr lang="pt-BR" sz="3200" b="1" dirty="0"/>
              <a:t>PULL REQUESTS</a:t>
            </a:r>
            <a:endParaRPr lang="pt-BR" sz="3200" dirty="0"/>
          </a:p>
          <a:p>
            <a:pPr algn="just"/>
            <a:endParaRPr lang="pt-BR" sz="3200" dirty="0"/>
          </a:p>
          <a:p>
            <a:pPr marL="457200" indent="-457200" algn="just">
              <a:buFont typeface="Arial" panose="020B0604020202020204" pitchFamily="34" charset="0"/>
              <a:buChar char="•"/>
            </a:pPr>
            <a:r>
              <a:rPr lang="pt-BR" sz="2800" dirty="0"/>
              <a:t>Colaboração para projetos open </a:t>
            </a:r>
            <a:r>
              <a:rPr lang="pt-BR" sz="2800" dirty="0" err="1"/>
              <a:t>source</a:t>
            </a:r>
            <a:r>
              <a:rPr lang="pt-BR" sz="2800" dirty="0"/>
              <a:t> através da funcionalidade </a:t>
            </a:r>
            <a:r>
              <a:rPr lang="pt-BR" sz="2800" i="1" dirty="0" err="1"/>
              <a:t>pull</a:t>
            </a:r>
            <a:r>
              <a:rPr lang="pt-BR" sz="2800" i="1" dirty="0"/>
              <a:t> </a:t>
            </a:r>
            <a:r>
              <a:rPr lang="pt-BR" sz="2800" i="1" dirty="0" err="1"/>
              <a:t>request</a:t>
            </a:r>
            <a:r>
              <a:rPr lang="pt-BR" sz="2800" dirty="0"/>
              <a:t>.</a:t>
            </a:r>
          </a:p>
          <a:p>
            <a:pPr marL="457200" indent="-457200" algn="just">
              <a:buFont typeface="Arial" panose="020B0604020202020204" pitchFamily="34" charset="0"/>
              <a:buChar char="•"/>
            </a:pPr>
            <a:r>
              <a:rPr lang="pt-BR" sz="2800" dirty="0"/>
              <a:t>Deve-se acessar a página do projeto a ser colaborado, e clicar no botão </a:t>
            </a:r>
            <a:r>
              <a:rPr lang="pt-BR" sz="2800" b="1" dirty="0" err="1"/>
              <a:t>Fork</a:t>
            </a:r>
            <a:r>
              <a:rPr lang="pt-BR" sz="2800" dirty="0"/>
              <a:t>. O GitHub irá criar uma cópia do repositório no usuário.</a:t>
            </a:r>
          </a:p>
          <a:p>
            <a:pPr marL="457200" indent="-457200" algn="just">
              <a:buFont typeface="Arial" panose="020B0604020202020204" pitchFamily="34" charset="0"/>
              <a:buChar char="•"/>
            </a:pPr>
            <a:r>
              <a:rPr lang="pt-BR" sz="2800" dirty="0"/>
              <a:t>Clonar o repositório a partir do usuário que teve a cópia do repositório, e não do usuário dono do projeto.</a:t>
            </a:r>
          </a:p>
        </p:txBody>
      </p:sp>
    </p:spTree>
    <p:extLst>
      <p:ext uri="{BB962C8B-B14F-4D97-AF65-F5344CB8AC3E}">
        <p14:creationId xmlns:p14="http://schemas.microsoft.com/office/powerpoint/2010/main" val="2152111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640F94E-08BC-0549-82A7-3465C1380D3E}"/>
              </a:ext>
            </a:extLst>
          </p:cNvPr>
          <p:cNvPicPr>
            <a:picLocks noChangeAspect="1"/>
          </p:cNvPicPr>
          <p:nvPr/>
        </p:nvPicPr>
        <p:blipFill>
          <a:blip r:embed="rId2"/>
          <a:stretch>
            <a:fillRect/>
          </a:stretch>
        </p:blipFill>
        <p:spPr>
          <a:xfrm>
            <a:off x="0" y="807410"/>
            <a:ext cx="9144000" cy="5243180"/>
          </a:xfrm>
          <a:prstGeom prst="rect">
            <a:avLst/>
          </a:prstGeom>
        </p:spPr>
      </p:pic>
      <p:sp>
        <p:nvSpPr>
          <p:cNvPr id="5" name="Title 1">
            <a:extLst>
              <a:ext uri="{FF2B5EF4-FFF2-40B4-BE49-F238E27FC236}">
                <a16:creationId xmlns:a16="http://schemas.microsoft.com/office/drawing/2014/main" xmlns="" id="{EE356511-11A7-1C49-AA6F-E52A4F318779}"/>
              </a:ext>
            </a:extLst>
          </p:cNvPr>
          <p:cNvSpPr>
            <a:spLocks noGrp="1"/>
          </p:cNvSpPr>
          <p:nvPr>
            <p:ph type="title"/>
          </p:nvPr>
        </p:nvSpPr>
        <p:spPr>
          <a:xfrm>
            <a:off x="2295617" y="5891779"/>
            <a:ext cx="4552765" cy="429835"/>
          </a:xfrm>
        </p:spPr>
        <p:txBody>
          <a:bodyPr>
            <a:noAutofit/>
          </a:bodyPr>
          <a:lstStyle/>
          <a:p>
            <a:r>
              <a:rPr lang="en-US" sz="1400" dirty="0"/>
              <a:t>BOTÃO PARA FAZER FORK</a:t>
            </a:r>
            <a:endParaRPr lang="x-none" sz="1400" dirty="0"/>
          </a:p>
        </p:txBody>
      </p:sp>
    </p:spTree>
    <p:extLst>
      <p:ext uri="{BB962C8B-B14F-4D97-AF65-F5344CB8AC3E}">
        <p14:creationId xmlns:p14="http://schemas.microsoft.com/office/powerpoint/2010/main" val="142681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EE356511-11A7-1C49-AA6F-E52A4F318779}"/>
              </a:ext>
            </a:extLst>
          </p:cNvPr>
          <p:cNvSpPr>
            <a:spLocks noGrp="1"/>
          </p:cNvSpPr>
          <p:nvPr>
            <p:ph type="title"/>
          </p:nvPr>
        </p:nvSpPr>
        <p:spPr>
          <a:xfrm>
            <a:off x="2295617" y="5891779"/>
            <a:ext cx="4552765" cy="429835"/>
          </a:xfrm>
        </p:spPr>
        <p:txBody>
          <a:bodyPr>
            <a:noAutofit/>
          </a:bodyPr>
          <a:lstStyle/>
          <a:p>
            <a:r>
              <a:rPr lang="x-none" sz="1400" dirty="0"/>
              <a:t>PROJETO NO USUÁRIO APÓS O FORK</a:t>
            </a:r>
          </a:p>
        </p:txBody>
      </p:sp>
      <p:pic>
        <p:nvPicPr>
          <p:cNvPr id="2" name="Picture 1">
            <a:extLst>
              <a:ext uri="{FF2B5EF4-FFF2-40B4-BE49-F238E27FC236}">
                <a16:creationId xmlns:a16="http://schemas.microsoft.com/office/drawing/2014/main" xmlns="" id="{A99B9F11-EFED-7C44-A2AE-FE46D87BE96C}"/>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39985526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705177"/>
            <a:ext cx="8192022" cy="5447645"/>
          </a:xfrm>
          <a:prstGeom prst="rect">
            <a:avLst/>
          </a:prstGeom>
          <a:noFill/>
        </p:spPr>
        <p:txBody>
          <a:bodyPr wrap="square" rtlCol="0">
            <a:spAutoFit/>
          </a:bodyPr>
          <a:lstStyle/>
          <a:p>
            <a:pPr algn="just"/>
            <a:r>
              <a:rPr lang="pt-BR" sz="3200" b="1" dirty="0"/>
              <a:t>PULL REQUESTS</a:t>
            </a:r>
            <a:endParaRPr lang="pt-BR" sz="3200" dirty="0"/>
          </a:p>
          <a:p>
            <a:pPr algn="just"/>
            <a:endParaRPr lang="pt-BR" sz="3200" dirty="0"/>
          </a:p>
          <a:p>
            <a:pPr marL="457200" indent="-457200" algn="just">
              <a:buFont typeface="Arial" panose="020B0604020202020204" pitchFamily="34" charset="0"/>
              <a:buChar char="•"/>
            </a:pPr>
            <a:r>
              <a:rPr lang="pt-BR" sz="2600" dirty="0"/>
              <a:t>Feito o </a:t>
            </a:r>
            <a:r>
              <a:rPr lang="pt-BR" sz="2600" i="1" dirty="0" err="1"/>
              <a:t>fork</a:t>
            </a:r>
            <a:r>
              <a:rPr lang="pt-BR" sz="2600" dirty="0"/>
              <a:t>, basta clonar o repositório “</a:t>
            </a:r>
            <a:r>
              <a:rPr lang="pt-BR" sz="2600" dirty="0" err="1"/>
              <a:t>forkado</a:t>
            </a:r>
            <a:r>
              <a:rPr lang="pt-BR" sz="2600" dirty="0"/>
              <a:t>”.</a:t>
            </a:r>
          </a:p>
          <a:p>
            <a:pPr algn="just"/>
            <a:endParaRPr lang="pt-BR" sz="2800" dirty="0"/>
          </a:p>
          <a:p>
            <a:pPr algn="just"/>
            <a:r>
              <a:rPr lang="pt-BR" sz="2000" dirty="0"/>
              <a:t>$ </a:t>
            </a:r>
            <a:r>
              <a:rPr lang="pt-BR" sz="2000" dirty="0" err="1"/>
              <a:t>git</a:t>
            </a:r>
            <a:r>
              <a:rPr lang="pt-BR" sz="2000" dirty="0"/>
              <a:t> clone </a:t>
            </a:r>
            <a:r>
              <a:rPr lang="pt-BR" sz="2000" dirty="0" err="1"/>
              <a:t>https</a:t>
            </a:r>
            <a:r>
              <a:rPr lang="pt-BR" sz="2000" dirty="0"/>
              <a:t>://</a:t>
            </a:r>
            <a:r>
              <a:rPr lang="pt-BR" sz="2000" dirty="0" err="1"/>
              <a:t>github.com</a:t>
            </a:r>
            <a:r>
              <a:rPr lang="pt-BR" sz="2000" dirty="0"/>
              <a:t>/marcel0alves/</a:t>
            </a:r>
            <a:r>
              <a:rPr lang="pt-BR" sz="2000" dirty="0" err="1"/>
              <a:t>bspwm.git</a:t>
            </a:r>
            <a:endParaRPr lang="pt-BR" sz="2000" dirty="0"/>
          </a:p>
          <a:p>
            <a:pPr algn="just"/>
            <a:endParaRPr lang="pt-BR" sz="2800" dirty="0"/>
          </a:p>
          <a:p>
            <a:pPr marL="457200" indent="-457200" algn="just">
              <a:buFont typeface="Arial" panose="020B0604020202020204" pitchFamily="34" charset="0"/>
              <a:buChar char="•"/>
            </a:pPr>
            <a:r>
              <a:rPr lang="pt-BR" sz="2600" dirty="0"/>
              <a:t>Alterações feitas no projeto podem ser enviadas através do </a:t>
            </a:r>
            <a:r>
              <a:rPr lang="pt-BR" sz="2600" i="1" dirty="0" err="1"/>
              <a:t>git</a:t>
            </a:r>
            <a:r>
              <a:rPr lang="pt-BR" sz="2600" i="1" dirty="0"/>
              <a:t> </a:t>
            </a:r>
            <a:r>
              <a:rPr lang="pt-BR" sz="2600" i="1" dirty="0" err="1"/>
              <a:t>push</a:t>
            </a:r>
            <a:r>
              <a:rPr lang="pt-BR" sz="2600" dirty="0"/>
              <a:t> normalmente, pois se trata de um repositório do usuário.</a:t>
            </a:r>
          </a:p>
          <a:p>
            <a:pPr marL="457200" indent="-457200" algn="just">
              <a:buFont typeface="Arial" panose="020B0604020202020204" pitchFamily="34" charset="0"/>
              <a:buChar char="•"/>
            </a:pPr>
            <a:r>
              <a:rPr lang="pt-BR" sz="2600" dirty="0"/>
              <a:t>Integrar </a:t>
            </a:r>
            <a:r>
              <a:rPr lang="pt-BR" sz="2600" dirty="0" err="1"/>
              <a:t>commits</a:t>
            </a:r>
            <a:r>
              <a:rPr lang="pt-BR" sz="2600" dirty="0"/>
              <a:t> no repositório original do projeto são feitos ao enviar um </a:t>
            </a:r>
            <a:r>
              <a:rPr lang="pt-BR" sz="2600" i="1" dirty="0" err="1"/>
              <a:t>Pull</a:t>
            </a:r>
            <a:r>
              <a:rPr lang="pt-BR" sz="2600" i="1" dirty="0"/>
              <a:t> </a:t>
            </a:r>
            <a:r>
              <a:rPr lang="pt-BR" sz="2600" i="1" dirty="0" err="1"/>
              <a:t>Request</a:t>
            </a:r>
            <a:r>
              <a:rPr lang="pt-BR" sz="2600" dirty="0"/>
              <a:t> para o usuário dono do projeto, solicitando um </a:t>
            </a:r>
            <a:r>
              <a:rPr lang="pt-BR" sz="2600" i="1" dirty="0" err="1"/>
              <a:t>pull</a:t>
            </a:r>
            <a:r>
              <a:rPr lang="pt-BR" sz="2600" dirty="0"/>
              <a:t> dos </a:t>
            </a:r>
            <a:r>
              <a:rPr lang="pt-BR" sz="2600" dirty="0" err="1"/>
              <a:t>commits</a:t>
            </a:r>
            <a:r>
              <a:rPr lang="pt-BR" sz="2600" dirty="0"/>
              <a:t> feitos pelo usuário que fez o </a:t>
            </a:r>
            <a:r>
              <a:rPr lang="pt-BR" sz="2600" dirty="0" err="1"/>
              <a:t>fork</a:t>
            </a:r>
            <a:r>
              <a:rPr lang="pt-BR" sz="2600" dirty="0"/>
              <a:t> do projeto.</a:t>
            </a:r>
          </a:p>
        </p:txBody>
      </p:sp>
    </p:spTree>
    <p:extLst>
      <p:ext uri="{BB962C8B-B14F-4D97-AF65-F5344CB8AC3E}">
        <p14:creationId xmlns:p14="http://schemas.microsoft.com/office/powerpoint/2010/main" val="30913446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982450"/>
            <a:ext cx="8192022" cy="2893100"/>
          </a:xfrm>
          <a:prstGeom prst="rect">
            <a:avLst/>
          </a:prstGeom>
          <a:noFill/>
        </p:spPr>
        <p:txBody>
          <a:bodyPr wrap="square" rtlCol="0">
            <a:spAutoFit/>
          </a:bodyPr>
          <a:lstStyle/>
          <a:p>
            <a:pPr marL="457200" indent="-457200" algn="just">
              <a:buFont typeface="Arial" panose="020B0604020202020204" pitchFamily="34" charset="0"/>
              <a:buChar char="•"/>
            </a:pPr>
            <a:r>
              <a:rPr lang="pt-BR" sz="2600" dirty="0"/>
              <a:t>Ao criar um novo </a:t>
            </a:r>
            <a:r>
              <a:rPr lang="pt-BR" sz="2600" i="1" dirty="0" err="1"/>
              <a:t>Pull</a:t>
            </a:r>
            <a:r>
              <a:rPr lang="pt-BR" sz="2600" i="1" dirty="0"/>
              <a:t> </a:t>
            </a:r>
            <a:r>
              <a:rPr lang="pt-BR" sz="2600" i="1" dirty="0" err="1"/>
              <a:t>Request</a:t>
            </a:r>
            <a:r>
              <a:rPr lang="pt-BR" sz="2600" dirty="0"/>
              <a:t>, o usuário dono original do projeto receberá uma notificação, realizará uma análise das alterações efetuadas e poderá efetuar o </a:t>
            </a:r>
            <a:r>
              <a:rPr lang="pt-BR" sz="2600" i="1" dirty="0" err="1"/>
              <a:t>pull</a:t>
            </a:r>
            <a:r>
              <a:rPr lang="pt-BR" sz="2600" dirty="0"/>
              <a:t> do(</a:t>
            </a:r>
            <a:r>
              <a:rPr lang="pt-BR" sz="2600" dirty="0" err="1"/>
              <a:t>s</a:t>
            </a:r>
            <a:r>
              <a:rPr lang="pt-BR" sz="2600" dirty="0"/>
              <a:t>) </a:t>
            </a:r>
            <a:r>
              <a:rPr lang="pt-BR" sz="2600" dirty="0" err="1"/>
              <a:t>commit</a:t>
            </a:r>
            <a:r>
              <a:rPr lang="pt-BR" sz="2600" dirty="0"/>
              <a:t>(</a:t>
            </a:r>
            <a:r>
              <a:rPr lang="pt-BR" sz="2600" dirty="0" err="1"/>
              <a:t>s</a:t>
            </a:r>
            <a:r>
              <a:rPr lang="pt-BR" sz="2600" dirty="0"/>
              <a:t>). </a:t>
            </a:r>
          </a:p>
          <a:p>
            <a:pPr marL="457200" indent="-457200" algn="just">
              <a:buFont typeface="Arial" panose="020B0604020202020204" pitchFamily="34" charset="0"/>
              <a:buChar char="•"/>
            </a:pPr>
            <a:r>
              <a:rPr lang="pt-BR" sz="2600" dirty="0"/>
              <a:t>Caso o usuário dono aceite as alterações, os </a:t>
            </a:r>
            <a:r>
              <a:rPr lang="pt-BR" sz="2600" dirty="0" err="1"/>
              <a:t>commits</a:t>
            </a:r>
            <a:r>
              <a:rPr lang="pt-BR" sz="2600" dirty="0"/>
              <a:t> feitos serão integrados ao repositório original do projeto.</a:t>
            </a:r>
          </a:p>
        </p:txBody>
      </p:sp>
    </p:spTree>
    <p:extLst>
      <p:ext uri="{BB962C8B-B14F-4D97-AF65-F5344CB8AC3E}">
        <p14:creationId xmlns:p14="http://schemas.microsoft.com/office/powerpoint/2010/main" val="36118649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F971232-338B-8F4B-8F51-C6EC4DC20015}"/>
              </a:ext>
            </a:extLst>
          </p:cNvPr>
          <p:cNvPicPr>
            <a:picLocks noChangeAspect="1"/>
          </p:cNvPicPr>
          <p:nvPr/>
        </p:nvPicPr>
        <p:blipFill>
          <a:blip r:embed="rId2"/>
          <a:stretch>
            <a:fillRect/>
          </a:stretch>
        </p:blipFill>
        <p:spPr>
          <a:xfrm>
            <a:off x="693494" y="1517954"/>
            <a:ext cx="7757011" cy="3822091"/>
          </a:xfrm>
          <a:prstGeom prst="rect">
            <a:avLst/>
          </a:prstGeom>
        </p:spPr>
      </p:pic>
    </p:spTree>
    <p:extLst>
      <p:ext uri="{BB962C8B-B14F-4D97-AF65-F5344CB8AC3E}">
        <p14:creationId xmlns:p14="http://schemas.microsoft.com/office/powerpoint/2010/main" val="150834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531CF69-4D64-5744-B80F-E60D4F5A4E52}"/>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9253388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A4FF899-9F7B-5A48-8156-2CABC7F87DF3}"/>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52510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334851" y="1193927"/>
            <a:ext cx="8680360" cy="2047740"/>
          </a:xfrm>
          <a:prstGeom prst="rect">
            <a:avLst/>
          </a:prstGeom>
          <a:noFill/>
        </p:spPr>
        <p:txBody>
          <a:bodyPr wrap="square" rtlCol="0">
            <a:spAutoFit/>
          </a:bodyPr>
          <a:lstStyle/>
          <a:p>
            <a:pPr algn="just">
              <a:lnSpc>
                <a:spcPct val="150000"/>
              </a:lnSpc>
            </a:pPr>
            <a:endParaRPr lang="x-none" sz="3200" dirty="0"/>
          </a:p>
          <a:p>
            <a:pPr marL="342900" indent="-342900" algn="just">
              <a:lnSpc>
                <a:spcPct val="150000"/>
              </a:lnSpc>
              <a:buFont typeface="Arial" panose="020B0604020202020204" pitchFamily="34" charset="0"/>
              <a:buChar char="•"/>
            </a:pPr>
            <a:r>
              <a:rPr lang="pt-BR" sz="2800" dirty="0"/>
              <a:t>Utilize seu nome e e-mail para efetuar a identificação inicial no </a:t>
            </a:r>
            <a:r>
              <a:rPr lang="pt-BR" sz="2800" dirty="0" err="1"/>
              <a:t>Git</a:t>
            </a:r>
            <a:r>
              <a:rPr lang="pt-BR" sz="2800" dirty="0"/>
              <a:t>, utilizando os comandos a seguir.</a:t>
            </a:r>
          </a:p>
        </p:txBody>
      </p:sp>
      <p:sp>
        <p:nvSpPr>
          <p:cNvPr id="2" name="Título 1"/>
          <p:cNvSpPr>
            <a:spLocks noGrp="1"/>
          </p:cNvSpPr>
          <p:nvPr>
            <p:ph type="title"/>
          </p:nvPr>
        </p:nvSpPr>
        <p:spPr>
          <a:xfrm>
            <a:off x="1606045" y="11655"/>
            <a:ext cx="5937755" cy="902745"/>
          </a:xfrm>
        </p:spPr>
        <p:txBody>
          <a:bodyPr>
            <a:normAutofit fontScale="90000"/>
          </a:bodyPr>
          <a:lstStyle/>
          <a:p>
            <a:pPr>
              <a:lnSpc>
                <a:spcPct val="150000"/>
              </a:lnSpc>
            </a:pPr>
            <a:r>
              <a:rPr lang="x-none" sz="2800" b="1" dirty="0"/>
              <a:t>CONFIGURAÇÕES </a:t>
            </a:r>
            <a:r>
              <a:rPr lang="x-none" sz="2800" b="1" dirty="0" smtClean="0"/>
              <a:t>BÁSICAS</a:t>
            </a:r>
            <a:endParaRPr lang="x-none" sz="2800" b="1" dirty="0"/>
          </a:p>
        </p:txBody>
      </p:sp>
    </p:spTree>
    <p:extLst>
      <p:ext uri="{BB962C8B-B14F-4D97-AF65-F5344CB8AC3E}">
        <p14:creationId xmlns:p14="http://schemas.microsoft.com/office/powerpoint/2010/main" val="195241310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pt-BR" dirty="0"/>
              <a:t>CAPÍTULO 6 - ORGANIZANDO O TRABALHO COM BRANCHES</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8052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TRABALHANDO EM PARALALELO COM BRANCHES</a:t>
            </a:r>
          </a:p>
          <a:p>
            <a:pPr algn="just"/>
            <a:endParaRPr lang="pt-BR" sz="3200" b="1" dirty="0"/>
          </a:p>
          <a:p>
            <a:pPr marL="457200" indent="-457200" algn="just">
              <a:buFont typeface="Arial" panose="020B0604020202020204" pitchFamily="34" charset="0"/>
              <a:buChar char="•"/>
            </a:pPr>
            <a:r>
              <a:rPr lang="pt-BR" sz="2800" i="1" dirty="0" err="1"/>
              <a:t>Branch</a:t>
            </a:r>
            <a:r>
              <a:rPr lang="pt-BR" sz="2800" dirty="0"/>
              <a:t> é uma linha independente de desenvolvimento onde é possível </a:t>
            </a:r>
            <a:r>
              <a:rPr lang="pt-BR" sz="2800" dirty="0" err="1"/>
              <a:t>commitar</a:t>
            </a:r>
            <a:r>
              <a:rPr lang="pt-BR" sz="2800" dirty="0"/>
              <a:t> novas versões de código sem afetar outros </a:t>
            </a:r>
            <a:r>
              <a:rPr lang="pt-BR" sz="2800" dirty="0" err="1"/>
              <a:t>branches</a:t>
            </a:r>
            <a:r>
              <a:rPr lang="pt-BR" sz="2800" dirty="0"/>
              <a:t>.</a:t>
            </a:r>
          </a:p>
          <a:p>
            <a:pPr marL="457200" indent="-457200" algn="just">
              <a:buFont typeface="Arial" panose="020B0604020202020204" pitchFamily="34" charset="0"/>
              <a:buChar char="•"/>
            </a:pPr>
            <a:r>
              <a:rPr lang="pt-BR" sz="2800" dirty="0" err="1"/>
              <a:t>Git</a:t>
            </a:r>
            <a:r>
              <a:rPr lang="pt-BR" sz="2800" dirty="0"/>
              <a:t> permite lidar com </a:t>
            </a:r>
            <a:r>
              <a:rPr lang="pt-BR" sz="2800" dirty="0" err="1"/>
              <a:t>branches</a:t>
            </a:r>
            <a:r>
              <a:rPr lang="pt-BR" sz="2800" dirty="0"/>
              <a:t> de maneira rápida e leve.</a:t>
            </a:r>
          </a:p>
        </p:txBody>
      </p:sp>
    </p:spTree>
    <p:extLst>
      <p:ext uri="{BB962C8B-B14F-4D97-AF65-F5344CB8AC3E}">
        <p14:creationId xmlns:p14="http://schemas.microsoft.com/office/powerpoint/2010/main" val="27912558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i="1" dirty="0" err="1"/>
              <a:t>Branch</a:t>
            </a:r>
            <a:r>
              <a:rPr lang="pt-BR" sz="2800" dirty="0"/>
              <a:t> é uma linha independente de desenvolvimento onde é possível </a:t>
            </a:r>
            <a:r>
              <a:rPr lang="pt-BR" sz="2800" dirty="0" err="1"/>
              <a:t>commitar</a:t>
            </a:r>
            <a:r>
              <a:rPr lang="pt-BR" sz="2800" dirty="0"/>
              <a:t> novas versões de código sem afetar outros </a:t>
            </a:r>
            <a:r>
              <a:rPr lang="pt-BR" sz="2800" dirty="0" err="1"/>
              <a:t>branches</a:t>
            </a:r>
            <a:r>
              <a:rPr lang="pt-BR" sz="2800" dirty="0"/>
              <a:t>.</a:t>
            </a:r>
          </a:p>
          <a:p>
            <a:pPr marL="457200" indent="-457200" algn="just">
              <a:buFont typeface="Arial" panose="020B0604020202020204" pitchFamily="34" charset="0"/>
              <a:buChar char="•"/>
            </a:pPr>
            <a:r>
              <a:rPr lang="pt-BR" sz="2800" dirty="0" err="1"/>
              <a:t>Git</a:t>
            </a:r>
            <a:r>
              <a:rPr lang="pt-BR" sz="2800" dirty="0"/>
              <a:t> permite lidar com </a:t>
            </a:r>
            <a:r>
              <a:rPr lang="pt-BR" sz="2800" dirty="0" err="1"/>
              <a:t>branches</a:t>
            </a:r>
            <a:r>
              <a:rPr lang="pt-BR" sz="2800" dirty="0"/>
              <a:t> de maneira rápida e leve.</a:t>
            </a:r>
          </a:p>
        </p:txBody>
      </p:sp>
    </p:spTree>
    <p:extLst>
      <p:ext uri="{BB962C8B-B14F-4D97-AF65-F5344CB8AC3E}">
        <p14:creationId xmlns:p14="http://schemas.microsoft.com/office/powerpoint/2010/main" val="5180235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BRANCH MASTER</a:t>
            </a:r>
            <a:endParaRPr lang="pt-BR" sz="3200" dirty="0"/>
          </a:p>
          <a:p>
            <a:pPr algn="just"/>
            <a:endParaRPr lang="pt-BR" sz="3200" dirty="0"/>
          </a:p>
          <a:p>
            <a:pPr marL="342900" indent="-342900" algn="just">
              <a:buFont typeface="Arial" panose="020B0604020202020204" pitchFamily="34" charset="0"/>
              <a:buChar char="•"/>
            </a:pPr>
            <a:r>
              <a:rPr lang="pt-BR" sz="2800" dirty="0"/>
              <a:t>Por padrão, o </a:t>
            </a:r>
            <a:r>
              <a:rPr lang="pt-BR" sz="2800" dirty="0" err="1"/>
              <a:t>git</a:t>
            </a:r>
            <a:r>
              <a:rPr lang="pt-BR" sz="2800" dirty="0"/>
              <a:t> cria uma </a:t>
            </a:r>
            <a:r>
              <a:rPr lang="pt-BR" sz="2800" dirty="0" err="1"/>
              <a:t>branch</a:t>
            </a:r>
            <a:r>
              <a:rPr lang="pt-BR" sz="2800" dirty="0"/>
              <a:t> principal chamada </a:t>
            </a:r>
            <a:r>
              <a:rPr lang="pt-BR" sz="2800" i="1" dirty="0" err="1"/>
              <a:t>master</a:t>
            </a:r>
            <a:r>
              <a:rPr lang="pt-BR" sz="2800" dirty="0"/>
              <a:t>. </a:t>
            </a:r>
            <a:r>
              <a:rPr lang="pt-BR" sz="2800" dirty="0" err="1"/>
              <a:t>Commits</a:t>
            </a:r>
            <a:r>
              <a:rPr lang="pt-BR" sz="2800" dirty="0"/>
              <a:t> ocorrem nessa </a:t>
            </a:r>
            <a:r>
              <a:rPr lang="pt-BR" sz="2800" dirty="0" err="1"/>
              <a:t>branch</a:t>
            </a:r>
            <a:r>
              <a:rPr lang="pt-BR" sz="2800" dirty="0"/>
              <a:t>.</a:t>
            </a:r>
          </a:p>
          <a:p>
            <a:pPr marL="342900" indent="-342900" algn="just">
              <a:buFont typeface="Arial" panose="020B0604020202020204" pitchFamily="34" charset="0"/>
              <a:buChar char="•"/>
            </a:pPr>
            <a:r>
              <a:rPr lang="pt-BR" sz="2800" dirty="0"/>
              <a:t>O </a:t>
            </a:r>
            <a:r>
              <a:rPr lang="pt-BR" sz="2800" dirty="0" err="1"/>
              <a:t>comanto</a:t>
            </a:r>
            <a:r>
              <a:rPr lang="pt-BR" sz="2800" dirty="0"/>
              <a:t> </a:t>
            </a:r>
            <a:r>
              <a:rPr lang="pt-BR" sz="2800" i="1" dirty="0" err="1"/>
              <a:t>git</a:t>
            </a:r>
            <a:r>
              <a:rPr lang="pt-BR" sz="2800" i="1" dirty="0"/>
              <a:t> </a:t>
            </a:r>
            <a:r>
              <a:rPr lang="pt-BR" sz="2800" i="1" dirty="0" err="1"/>
              <a:t>branch</a:t>
            </a:r>
            <a:r>
              <a:rPr lang="pt-BR" sz="2800" dirty="0"/>
              <a:t> é utilizado para listar as </a:t>
            </a:r>
            <a:r>
              <a:rPr lang="pt-BR" sz="2800" dirty="0" err="1"/>
              <a:t>branches</a:t>
            </a:r>
            <a:r>
              <a:rPr lang="pt-BR" sz="2800" dirty="0"/>
              <a:t> do repositório. </a:t>
            </a:r>
          </a:p>
          <a:p>
            <a:pPr marL="342900" indent="-342900" algn="just">
              <a:buFont typeface="Arial" panose="020B0604020202020204" pitchFamily="34" charset="0"/>
              <a:buChar char="•"/>
            </a:pPr>
            <a:r>
              <a:rPr lang="pt-BR" sz="2800" dirty="0"/>
              <a:t>A saída do comando </a:t>
            </a:r>
            <a:r>
              <a:rPr lang="pt-BR" sz="2800" i="1" dirty="0" err="1"/>
              <a:t>git</a:t>
            </a:r>
            <a:r>
              <a:rPr lang="pt-BR" sz="2800" i="1" dirty="0"/>
              <a:t> </a:t>
            </a:r>
            <a:r>
              <a:rPr lang="pt-BR" sz="2800" i="1" dirty="0" err="1"/>
              <a:t>branch</a:t>
            </a:r>
            <a:r>
              <a:rPr lang="pt-BR" sz="2800" dirty="0"/>
              <a:t> lista com um asterisco na frente a </a:t>
            </a:r>
            <a:r>
              <a:rPr lang="pt-BR" sz="2800" dirty="0" err="1"/>
              <a:t>branch</a:t>
            </a:r>
            <a:r>
              <a:rPr lang="pt-BR" sz="2800" dirty="0"/>
              <a:t> atual.</a:t>
            </a:r>
          </a:p>
        </p:txBody>
      </p:sp>
    </p:spTree>
    <p:extLst>
      <p:ext uri="{BB962C8B-B14F-4D97-AF65-F5344CB8AC3E}">
        <p14:creationId xmlns:p14="http://schemas.microsoft.com/office/powerpoint/2010/main" val="42325122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090172"/>
            <a:ext cx="8192022" cy="2677656"/>
          </a:xfrm>
          <a:prstGeom prst="rect">
            <a:avLst/>
          </a:prstGeom>
          <a:noFill/>
        </p:spPr>
        <p:txBody>
          <a:bodyPr wrap="square" rtlCol="0">
            <a:spAutoFit/>
          </a:bodyPr>
          <a:lstStyle/>
          <a:p>
            <a:pPr marL="342900" indent="-3429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i="1" dirty="0"/>
              <a:t> -</a:t>
            </a:r>
            <a:r>
              <a:rPr lang="pt-BR" sz="2800" i="1" dirty="0" err="1"/>
              <a:t>v</a:t>
            </a:r>
            <a:r>
              <a:rPr lang="pt-BR" sz="2800" dirty="0"/>
              <a:t> lista as </a:t>
            </a:r>
            <a:r>
              <a:rPr lang="pt-BR" sz="2800" dirty="0" err="1"/>
              <a:t>branches</a:t>
            </a:r>
            <a:r>
              <a:rPr lang="pt-BR" sz="2800" dirty="0"/>
              <a:t> existentes no repositório com </a:t>
            </a:r>
            <a:r>
              <a:rPr lang="pt-BR" sz="2800" dirty="0" err="1"/>
              <a:t>commits</a:t>
            </a:r>
            <a:r>
              <a:rPr lang="pt-BR" sz="2800" dirty="0"/>
              <a:t> associados.</a:t>
            </a:r>
          </a:p>
          <a:p>
            <a:pPr marL="342900" indent="-342900" algn="just">
              <a:buFont typeface="Arial" panose="020B0604020202020204" pitchFamily="34" charset="0"/>
              <a:buChar char="•"/>
            </a:pPr>
            <a:r>
              <a:rPr lang="pt-BR" sz="2800" dirty="0"/>
              <a:t>Toda </a:t>
            </a:r>
            <a:r>
              <a:rPr lang="pt-BR" sz="2800" dirty="0" err="1"/>
              <a:t>branch</a:t>
            </a:r>
            <a:r>
              <a:rPr lang="pt-BR" sz="2800" dirty="0"/>
              <a:t> aponta para um </a:t>
            </a:r>
            <a:r>
              <a:rPr lang="pt-BR" sz="2800" dirty="0" err="1"/>
              <a:t>commit</a:t>
            </a:r>
            <a:r>
              <a:rPr lang="pt-BR" sz="2800" dirty="0"/>
              <a:t>. Cada novo </a:t>
            </a:r>
            <a:r>
              <a:rPr lang="pt-BR" sz="2800" dirty="0" err="1"/>
              <a:t>commit</a:t>
            </a:r>
            <a:r>
              <a:rPr lang="pt-BR" sz="2800" dirty="0"/>
              <a:t> move automaticamente a </a:t>
            </a:r>
            <a:r>
              <a:rPr lang="pt-BR" sz="2800" dirty="0" err="1"/>
              <a:t>branch</a:t>
            </a:r>
            <a:r>
              <a:rPr lang="pt-BR" sz="2800" dirty="0"/>
              <a:t>, apontando para o novo </a:t>
            </a:r>
            <a:r>
              <a:rPr lang="pt-BR" sz="2800" dirty="0" err="1"/>
              <a:t>commit</a:t>
            </a:r>
            <a:r>
              <a:rPr lang="pt-BR" sz="2800" dirty="0"/>
              <a:t>.</a:t>
            </a:r>
          </a:p>
          <a:p>
            <a:pPr marL="342900" indent="-342900" algn="just">
              <a:buFont typeface="Arial" panose="020B0604020202020204" pitchFamily="34" charset="0"/>
              <a:buChar char="•"/>
            </a:pPr>
            <a:r>
              <a:rPr lang="pt-BR" sz="2800" dirty="0" err="1"/>
              <a:t>Branch</a:t>
            </a:r>
            <a:r>
              <a:rPr lang="pt-BR" sz="2800" dirty="0"/>
              <a:t> </a:t>
            </a:r>
            <a:r>
              <a:rPr lang="pt-BR" sz="2800" i="1" dirty="0" err="1"/>
              <a:t>master</a:t>
            </a:r>
            <a:r>
              <a:rPr lang="pt-BR" sz="2800" dirty="0"/>
              <a:t> aponta para o último </a:t>
            </a:r>
            <a:r>
              <a:rPr lang="pt-BR" sz="2800" dirty="0" err="1"/>
              <a:t>commit</a:t>
            </a:r>
            <a:r>
              <a:rPr lang="pt-BR" sz="2800" dirty="0"/>
              <a:t> feito.</a:t>
            </a:r>
          </a:p>
        </p:txBody>
      </p:sp>
    </p:spTree>
    <p:extLst>
      <p:ext uri="{BB962C8B-B14F-4D97-AF65-F5344CB8AC3E}">
        <p14:creationId xmlns:p14="http://schemas.microsoft.com/office/powerpoint/2010/main" val="24784361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874728"/>
            <a:ext cx="8192022" cy="3108543"/>
          </a:xfrm>
          <a:prstGeom prst="rect">
            <a:avLst/>
          </a:prstGeom>
          <a:noFill/>
        </p:spPr>
        <p:txBody>
          <a:bodyPr wrap="square" rtlCol="0">
            <a:spAutoFit/>
          </a:bodyPr>
          <a:lstStyle/>
          <a:p>
            <a:pPr marL="342900" indent="-342900" algn="just">
              <a:buFont typeface="Arial" panose="020B0604020202020204" pitchFamily="34" charset="0"/>
              <a:buChar char="•"/>
            </a:pPr>
            <a:r>
              <a:rPr lang="pt-BR" sz="2800" dirty="0"/>
              <a:t>Um </a:t>
            </a:r>
            <a:r>
              <a:rPr lang="pt-BR" sz="2800" dirty="0" err="1"/>
              <a:t>commit</a:t>
            </a:r>
            <a:r>
              <a:rPr lang="pt-BR" sz="2800" dirty="0"/>
              <a:t> armazena o “</a:t>
            </a:r>
            <a:r>
              <a:rPr lang="pt-BR" sz="2800" dirty="0" err="1"/>
              <a:t>commit</a:t>
            </a:r>
            <a:r>
              <a:rPr lang="pt-BR" sz="2800" dirty="0"/>
              <a:t> pai”, que é o </a:t>
            </a:r>
            <a:r>
              <a:rPr lang="pt-BR" sz="2800" dirty="0" err="1"/>
              <a:t>commit</a:t>
            </a:r>
            <a:r>
              <a:rPr lang="pt-BR" sz="2800" dirty="0"/>
              <a:t> efetuado anteriormente. Um </a:t>
            </a:r>
            <a:r>
              <a:rPr lang="pt-BR" sz="2800" dirty="0" err="1"/>
              <a:t>commit</a:t>
            </a:r>
            <a:r>
              <a:rPr lang="pt-BR" sz="2800" dirty="0"/>
              <a:t> pode ter vários pais. </a:t>
            </a:r>
          </a:p>
          <a:p>
            <a:pPr marL="342900" indent="-342900" algn="just">
              <a:buFont typeface="Arial" panose="020B0604020202020204" pitchFamily="34" charset="0"/>
              <a:buChar char="•"/>
            </a:pPr>
            <a:r>
              <a:rPr lang="pt-BR" sz="2800" dirty="0"/>
              <a:t>É possível observar os </a:t>
            </a:r>
            <a:r>
              <a:rPr lang="pt-BR" sz="2800" dirty="0" err="1"/>
              <a:t>commits</a:t>
            </a:r>
            <a:r>
              <a:rPr lang="pt-BR" sz="2800" dirty="0"/>
              <a:t> com seus “pais” através do comando </a:t>
            </a:r>
            <a:r>
              <a:rPr lang="pt-BR" sz="2800" i="1" dirty="0" err="1"/>
              <a:t>git</a:t>
            </a:r>
            <a:r>
              <a:rPr lang="pt-BR" sz="2800" i="1" dirty="0"/>
              <a:t> log –</a:t>
            </a:r>
            <a:r>
              <a:rPr lang="pt-BR" sz="2800" i="1" dirty="0" err="1"/>
              <a:t>parents</a:t>
            </a:r>
            <a:r>
              <a:rPr lang="pt-BR" sz="2800" dirty="0"/>
              <a:t>.</a:t>
            </a:r>
          </a:p>
          <a:p>
            <a:pPr marL="342900" indent="-342900" algn="just">
              <a:buFont typeface="Arial" panose="020B0604020202020204" pitchFamily="34" charset="0"/>
              <a:buChar char="•"/>
            </a:pPr>
            <a:r>
              <a:rPr lang="pt-BR" sz="2800" dirty="0"/>
              <a:t>O comando </a:t>
            </a:r>
            <a:r>
              <a:rPr lang="pt-BR" sz="2800" i="1" dirty="0" err="1"/>
              <a:t>git</a:t>
            </a:r>
            <a:r>
              <a:rPr lang="pt-BR" sz="2800" i="1" dirty="0"/>
              <a:t> log --</a:t>
            </a:r>
            <a:r>
              <a:rPr lang="pt-BR" sz="2800" i="1" dirty="0" err="1"/>
              <a:t>decorate</a:t>
            </a:r>
            <a:r>
              <a:rPr lang="pt-BR" sz="2800" dirty="0"/>
              <a:t> verifica o </a:t>
            </a:r>
            <a:r>
              <a:rPr lang="pt-BR" sz="2800" dirty="0" err="1"/>
              <a:t>commit</a:t>
            </a:r>
            <a:r>
              <a:rPr lang="pt-BR" sz="2800" dirty="0"/>
              <a:t> para qual a </a:t>
            </a:r>
            <a:r>
              <a:rPr lang="pt-BR" sz="2800" i="1" dirty="0" err="1"/>
              <a:t>master</a:t>
            </a:r>
            <a:r>
              <a:rPr lang="pt-BR" sz="2800" dirty="0"/>
              <a:t> está apontando.</a:t>
            </a:r>
          </a:p>
        </p:txBody>
      </p:sp>
    </p:spTree>
    <p:extLst>
      <p:ext uri="{BB962C8B-B14F-4D97-AF65-F5344CB8AC3E}">
        <p14:creationId xmlns:p14="http://schemas.microsoft.com/office/powerpoint/2010/main" val="15919860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 Merge e Rebase | Atitude Reflexiva">
            <a:extLst>
              <a:ext uri="{FF2B5EF4-FFF2-40B4-BE49-F238E27FC236}">
                <a16:creationId xmlns:a16="http://schemas.microsoft.com/office/drawing/2014/main" xmlns="" id="{5263830C-3A21-C249-9DD9-2EDD8E288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758" y="524896"/>
            <a:ext cx="8378483" cy="580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092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382286"/>
            <a:ext cx="8192022" cy="4093428"/>
          </a:xfrm>
          <a:prstGeom prst="rect">
            <a:avLst/>
          </a:prstGeom>
          <a:noFill/>
        </p:spPr>
        <p:txBody>
          <a:bodyPr wrap="square" rtlCol="0">
            <a:spAutoFit/>
          </a:bodyPr>
          <a:lstStyle/>
          <a:p>
            <a:pPr algn="just"/>
            <a:r>
              <a:rPr lang="pt-BR" sz="3200" b="1" dirty="0"/>
              <a:t>CRIANDO UMA BRANCH</a:t>
            </a:r>
            <a:endParaRPr lang="pt-BR" sz="3200" dirty="0"/>
          </a:p>
          <a:p>
            <a:pPr algn="just"/>
            <a:endParaRPr lang="pt-BR" sz="3200" dirty="0"/>
          </a:p>
          <a:p>
            <a:pPr marL="457200" indent="-457200" algn="just">
              <a:buFont typeface="Arial" panose="020B0604020202020204" pitchFamily="34" charset="0"/>
              <a:buChar char="•"/>
            </a:pPr>
            <a:r>
              <a:rPr lang="pt-BR" sz="2800" dirty="0"/>
              <a:t>Executar o comando </a:t>
            </a:r>
            <a:r>
              <a:rPr lang="pt-BR" sz="2800" i="1" dirty="0" err="1"/>
              <a:t>git</a:t>
            </a:r>
            <a:r>
              <a:rPr lang="pt-BR" sz="2800" i="1" dirty="0"/>
              <a:t> </a:t>
            </a:r>
            <a:r>
              <a:rPr lang="pt-BR" sz="2800" i="1" dirty="0" err="1"/>
              <a:t>branch</a:t>
            </a:r>
            <a:r>
              <a:rPr lang="pt-BR" sz="2800" i="1" dirty="0"/>
              <a:t> </a:t>
            </a:r>
            <a:r>
              <a:rPr lang="pt-BR" sz="2800" i="1" dirty="0" err="1"/>
              <a:t>nomedabranch</a:t>
            </a:r>
            <a:r>
              <a:rPr lang="pt-BR" sz="2800" dirty="0"/>
              <a:t>, substituindo </a:t>
            </a:r>
            <a:r>
              <a:rPr lang="pt-BR" sz="2800" i="1" dirty="0" err="1"/>
              <a:t>nomedabranch</a:t>
            </a:r>
            <a:r>
              <a:rPr lang="pt-BR" sz="2800" dirty="0"/>
              <a:t> para o nome dado ao </a:t>
            </a:r>
            <a:r>
              <a:rPr lang="pt-BR" sz="2800" dirty="0" err="1"/>
              <a:t>branch</a:t>
            </a:r>
            <a:r>
              <a:rPr lang="pt-BR" sz="2800" dirty="0"/>
              <a:t> criado.</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dirty="0"/>
              <a:t> irá listar a </a:t>
            </a:r>
            <a:r>
              <a:rPr lang="pt-BR" sz="2800" dirty="0" err="1"/>
              <a:t>branch</a:t>
            </a:r>
            <a:r>
              <a:rPr lang="pt-BR" sz="2800" dirty="0"/>
              <a:t> </a:t>
            </a:r>
            <a:r>
              <a:rPr lang="pt-BR" sz="2800" i="1" dirty="0" err="1"/>
              <a:t>master</a:t>
            </a:r>
            <a:r>
              <a:rPr lang="pt-BR" sz="2800" dirty="0"/>
              <a:t>, juntamente com a nova </a:t>
            </a:r>
            <a:r>
              <a:rPr lang="pt-BR" sz="2800" dirty="0" err="1"/>
              <a:t>branch</a:t>
            </a:r>
            <a:r>
              <a:rPr lang="pt-BR" sz="2800" dirty="0"/>
              <a:t> criada.</a:t>
            </a:r>
          </a:p>
          <a:p>
            <a:pPr marL="457200" indent="-457200" algn="just">
              <a:buFont typeface="Arial" panose="020B0604020202020204" pitchFamily="34" charset="0"/>
              <a:buChar char="•"/>
            </a:pPr>
            <a:r>
              <a:rPr lang="pt-BR" sz="2800" dirty="0"/>
              <a:t>A nova </a:t>
            </a:r>
            <a:r>
              <a:rPr lang="pt-BR" sz="2800" dirty="0" err="1"/>
              <a:t>branch</a:t>
            </a:r>
            <a:r>
              <a:rPr lang="pt-BR" sz="2800" dirty="0"/>
              <a:t> aponta para o mesmo </a:t>
            </a:r>
            <a:r>
              <a:rPr lang="pt-BR" sz="2800" dirty="0" err="1"/>
              <a:t>commit</a:t>
            </a:r>
            <a:r>
              <a:rPr lang="pt-BR" sz="2800" dirty="0"/>
              <a:t> que a </a:t>
            </a:r>
            <a:r>
              <a:rPr lang="pt-BR" sz="2800" dirty="0" err="1"/>
              <a:t>branch</a:t>
            </a:r>
            <a:r>
              <a:rPr lang="pt-BR" sz="2800" dirty="0"/>
              <a:t> anterior. </a:t>
            </a:r>
          </a:p>
        </p:txBody>
      </p:sp>
    </p:spTree>
    <p:extLst>
      <p:ext uri="{BB962C8B-B14F-4D97-AF65-F5344CB8AC3E}">
        <p14:creationId xmlns:p14="http://schemas.microsoft.com/office/powerpoint/2010/main" val="34936374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C4FD35E-E046-D043-BEBD-FB6D6C194F82}"/>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21611529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86F0F91-0F21-6641-977C-6F84CEBC0F82}"/>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3346628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pic>
        <p:nvPicPr>
          <p:cNvPr id="5" name="Picture 4">
            <a:extLst>
              <a:ext uri="{FF2B5EF4-FFF2-40B4-BE49-F238E27FC236}">
                <a16:creationId xmlns:a16="http://schemas.microsoft.com/office/drawing/2014/main" xmlns="" id="{00094147-FEC6-2142-B8B7-33A68A9D9DB6}"/>
              </a:ext>
            </a:extLst>
          </p:cNvPr>
          <p:cNvPicPr>
            <a:picLocks noChangeAspect="1"/>
          </p:cNvPicPr>
          <p:nvPr/>
        </p:nvPicPr>
        <p:blipFill rotWithShape="1">
          <a:blip r:embed="rId2"/>
          <a:srcRect t="6781"/>
          <a:stretch/>
        </p:blipFill>
        <p:spPr>
          <a:xfrm>
            <a:off x="262059" y="1570994"/>
            <a:ext cx="8619882" cy="3716012"/>
          </a:xfrm>
          <a:prstGeom prst="rect">
            <a:avLst/>
          </a:prstGeom>
        </p:spPr>
      </p:pic>
      <p:sp>
        <p:nvSpPr>
          <p:cNvPr id="4" name="Título 1"/>
          <p:cNvSpPr>
            <a:spLocks noGrp="1"/>
          </p:cNvSpPr>
          <p:nvPr>
            <p:ph type="title"/>
          </p:nvPr>
        </p:nvSpPr>
        <p:spPr>
          <a:xfrm>
            <a:off x="1606045" y="11655"/>
            <a:ext cx="5937755" cy="902745"/>
          </a:xfrm>
        </p:spPr>
        <p:txBody>
          <a:bodyPr>
            <a:normAutofit fontScale="90000"/>
          </a:bodyPr>
          <a:lstStyle/>
          <a:p>
            <a:pPr>
              <a:lnSpc>
                <a:spcPct val="150000"/>
              </a:lnSpc>
            </a:pPr>
            <a:r>
              <a:rPr lang="x-none" sz="2800" b="1" dirty="0"/>
              <a:t>CONFIGURAÇÕES </a:t>
            </a:r>
            <a:r>
              <a:rPr lang="x-none" sz="2800" b="1" dirty="0" smtClean="0"/>
              <a:t>BÁSICAS</a:t>
            </a:r>
            <a:endParaRPr lang="x-none" sz="2800" b="1" dirty="0"/>
          </a:p>
        </p:txBody>
      </p:sp>
    </p:spTree>
    <p:extLst>
      <p:ext uri="{BB962C8B-B14F-4D97-AF65-F5344CB8AC3E}">
        <p14:creationId xmlns:p14="http://schemas.microsoft.com/office/powerpoint/2010/main" val="259023010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Git</a:t>
            </a:r>
            <a:r>
              <a:rPr lang="pt-BR" sz="2800" dirty="0"/>
              <a:t> guarda informações sobre a </a:t>
            </a:r>
            <a:r>
              <a:rPr lang="pt-BR" sz="2800" dirty="0" err="1"/>
              <a:t>branch</a:t>
            </a:r>
            <a:r>
              <a:rPr lang="pt-BR" sz="2800" dirty="0"/>
              <a:t> atual no HEAD.</a:t>
            </a:r>
          </a:p>
          <a:p>
            <a:pPr marL="457200" indent="-457200" algn="just">
              <a:buFont typeface="Arial" panose="020B0604020202020204" pitchFamily="34" charset="0"/>
              <a:buChar char="•"/>
            </a:pPr>
            <a:r>
              <a:rPr lang="pt-BR" sz="2800" dirty="0"/>
              <a:t>HEAD é um apontador especial que indica a </a:t>
            </a:r>
            <a:r>
              <a:rPr lang="pt-BR" sz="2800" dirty="0" err="1"/>
              <a:t>branch</a:t>
            </a:r>
            <a:r>
              <a:rPr lang="pt-BR" sz="2800" dirty="0"/>
              <a:t> que está sendo trabalhada.</a:t>
            </a:r>
          </a:p>
        </p:txBody>
      </p:sp>
    </p:spTree>
    <p:extLst>
      <p:ext uri="{BB962C8B-B14F-4D97-AF65-F5344CB8AC3E}">
        <p14:creationId xmlns:p14="http://schemas.microsoft.com/office/powerpoint/2010/main" val="32556345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it - Branches in a Nutshell">
            <a:extLst>
              <a:ext uri="{FF2B5EF4-FFF2-40B4-BE49-F238E27FC236}">
                <a16:creationId xmlns:a16="http://schemas.microsoft.com/office/drawing/2014/main" xmlns="" id="{1C427DD8-DC71-1148-A0AB-750C96A5F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91" y="777762"/>
            <a:ext cx="8286018" cy="530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6358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TROCANDO DE BRANCH</a:t>
            </a:r>
          </a:p>
          <a:p>
            <a:pPr algn="just"/>
            <a:endParaRPr lang="pt-BR" sz="3200" b="1" dirty="0"/>
          </a:p>
          <a:p>
            <a:pPr marL="457200" indent="-457200" algn="just">
              <a:buFont typeface="Arial" panose="020B0604020202020204" pitchFamily="34" charset="0"/>
              <a:buChar char="•"/>
            </a:pPr>
            <a:r>
              <a:rPr lang="pt-BR" sz="2800" dirty="0"/>
              <a:t>Para trocar para a </a:t>
            </a:r>
            <a:r>
              <a:rPr lang="pt-BR" sz="2800" dirty="0" err="1"/>
              <a:t>branch</a:t>
            </a:r>
            <a:r>
              <a:rPr lang="pt-BR" sz="2800" dirty="0"/>
              <a:t> criada, execute o comando</a:t>
            </a:r>
            <a:r>
              <a:rPr lang="pt-BR" sz="2800" i="1" dirty="0"/>
              <a:t> </a:t>
            </a:r>
            <a:r>
              <a:rPr lang="pt-BR" sz="2800" i="1" dirty="0" err="1"/>
              <a:t>git</a:t>
            </a:r>
            <a:r>
              <a:rPr lang="pt-BR" sz="2800" i="1" dirty="0"/>
              <a:t> </a:t>
            </a:r>
            <a:r>
              <a:rPr lang="pt-BR" sz="2800" i="1" dirty="0" err="1"/>
              <a:t>checkout</a:t>
            </a:r>
            <a:r>
              <a:rPr lang="pt-BR" sz="2800" i="1" dirty="0"/>
              <a:t> </a:t>
            </a:r>
            <a:r>
              <a:rPr lang="pt-BR" sz="2800" i="1" dirty="0" err="1"/>
              <a:t>nomedabranch</a:t>
            </a:r>
            <a:r>
              <a:rPr lang="pt-BR" sz="2800" dirty="0"/>
              <a:t>. Ao executar o comando, o HEAD aponta para a nova </a:t>
            </a:r>
            <a:r>
              <a:rPr lang="pt-BR" sz="2800" dirty="0" err="1"/>
              <a:t>branch</a:t>
            </a:r>
            <a:r>
              <a:rPr lang="pt-BR" sz="2800" dirty="0"/>
              <a:t>.</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i="1" dirty="0"/>
              <a:t> -</a:t>
            </a:r>
            <a:r>
              <a:rPr lang="pt-BR" sz="2800" i="1" dirty="0" err="1"/>
              <a:t>v</a:t>
            </a:r>
            <a:r>
              <a:rPr lang="pt-BR" sz="2800" dirty="0"/>
              <a:t> irá indicar a mudança de </a:t>
            </a:r>
            <a:r>
              <a:rPr lang="pt-BR" sz="2800" dirty="0" err="1"/>
              <a:t>branch</a:t>
            </a:r>
            <a:r>
              <a:rPr lang="pt-BR" sz="2800" dirty="0"/>
              <a:t>. Ambas as </a:t>
            </a:r>
            <a:r>
              <a:rPr lang="pt-BR" sz="2800" dirty="0" err="1"/>
              <a:t>branches</a:t>
            </a:r>
            <a:r>
              <a:rPr lang="pt-BR" sz="2800" dirty="0"/>
              <a:t> apontam para o mesmo </a:t>
            </a:r>
            <a:r>
              <a:rPr lang="pt-BR" sz="2800" dirty="0" err="1"/>
              <a:t>commit</a:t>
            </a:r>
            <a:r>
              <a:rPr lang="pt-BR" sz="2800" dirty="0"/>
              <a:t>.</a:t>
            </a:r>
          </a:p>
        </p:txBody>
      </p:sp>
    </p:spTree>
    <p:extLst>
      <p:ext uri="{BB962C8B-B14F-4D97-AF65-F5344CB8AC3E}">
        <p14:creationId xmlns:p14="http://schemas.microsoft.com/office/powerpoint/2010/main" val="17028613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E1DB1B4-007F-EC43-8F08-0707CB547C8A}"/>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1169848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0031485-546E-4946-B752-67040D1A315E}"/>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40214158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checkout</a:t>
            </a:r>
            <a:r>
              <a:rPr lang="pt-BR" sz="2800" dirty="0"/>
              <a:t> pode ser utilizado para trocar a </a:t>
            </a:r>
            <a:r>
              <a:rPr lang="pt-BR" sz="2800" dirty="0" err="1"/>
              <a:t>branch</a:t>
            </a:r>
            <a:r>
              <a:rPr lang="pt-BR" sz="2800" dirty="0"/>
              <a:t> atual e para descartar alterações de um arquivo que não está no </a:t>
            </a:r>
            <a:r>
              <a:rPr lang="pt-BR" sz="2800" dirty="0" err="1"/>
              <a:t>stage</a:t>
            </a:r>
            <a:r>
              <a:rPr lang="pt-BR" sz="2800" dirty="0"/>
              <a:t>.</a:t>
            </a:r>
          </a:p>
        </p:txBody>
      </p:sp>
    </p:spTree>
    <p:extLst>
      <p:ext uri="{BB962C8B-B14F-4D97-AF65-F5344CB8AC3E}">
        <p14:creationId xmlns:p14="http://schemas.microsoft.com/office/powerpoint/2010/main" val="36869808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244060"/>
            <a:ext cx="8192022" cy="2369880"/>
          </a:xfrm>
          <a:prstGeom prst="rect">
            <a:avLst/>
          </a:prstGeom>
          <a:noFill/>
        </p:spPr>
        <p:txBody>
          <a:bodyPr wrap="square" rtlCol="0">
            <a:spAutoFit/>
          </a:bodyPr>
          <a:lstStyle/>
          <a:p>
            <a:pPr algn="just"/>
            <a:r>
              <a:rPr lang="pt-BR" sz="3200" b="1" dirty="0"/>
              <a:t>CRIAR E TROCAR DE BRANCH</a:t>
            </a:r>
          </a:p>
          <a:p>
            <a:pPr algn="just"/>
            <a:endParaRPr lang="pt-BR" sz="3200" b="1" dirty="0"/>
          </a:p>
          <a:p>
            <a:pPr marL="457200" indent="-457200" algn="just">
              <a:buFont typeface="Arial" panose="020B0604020202020204" pitchFamily="34" charset="0"/>
              <a:buChar char="•"/>
            </a:pPr>
            <a:r>
              <a:rPr lang="pt-BR" sz="2800" dirty="0"/>
              <a:t>Caso o usuário queira criar e trocar para a nova </a:t>
            </a:r>
            <a:r>
              <a:rPr lang="pt-BR" sz="2800" dirty="0" err="1"/>
              <a:t>branch</a:t>
            </a:r>
            <a:r>
              <a:rPr lang="pt-BR" sz="2800" dirty="0"/>
              <a:t> simultaneamente, basta utilizar o comando </a:t>
            </a:r>
            <a:r>
              <a:rPr lang="pt-BR" sz="2800" i="1" dirty="0" err="1"/>
              <a:t>git</a:t>
            </a:r>
            <a:r>
              <a:rPr lang="pt-BR" sz="2800" i="1" dirty="0"/>
              <a:t> </a:t>
            </a:r>
            <a:r>
              <a:rPr lang="pt-BR" sz="2800" i="1" dirty="0" err="1"/>
              <a:t>checkout</a:t>
            </a:r>
            <a:r>
              <a:rPr lang="pt-BR" sz="2800" i="1" dirty="0"/>
              <a:t> -</a:t>
            </a:r>
            <a:r>
              <a:rPr lang="pt-BR" sz="2800" i="1" dirty="0" err="1"/>
              <a:t>b</a:t>
            </a:r>
            <a:r>
              <a:rPr lang="pt-BR" sz="2800" i="1" dirty="0"/>
              <a:t> </a:t>
            </a:r>
            <a:r>
              <a:rPr lang="pt-BR" sz="2800" i="1" dirty="0" err="1"/>
              <a:t>nomebranch</a:t>
            </a:r>
            <a:r>
              <a:rPr lang="pt-BR" sz="2800" dirty="0"/>
              <a:t>.</a:t>
            </a:r>
          </a:p>
        </p:txBody>
      </p:sp>
    </p:spTree>
    <p:extLst>
      <p:ext uri="{BB962C8B-B14F-4D97-AF65-F5344CB8AC3E}">
        <p14:creationId xmlns:p14="http://schemas.microsoft.com/office/powerpoint/2010/main" val="41991424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DELETANDO UMA BRANCH</a:t>
            </a:r>
          </a:p>
          <a:p>
            <a:pPr algn="just"/>
            <a:endParaRPr lang="pt-BR" sz="3200" b="1" dirty="0"/>
          </a:p>
          <a:p>
            <a:pPr marL="457200" indent="-457200" algn="just">
              <a:buFont typeface="Arial" panose="020B0604020202020204" pitchFamily="34" charset="0"/>
              <a:buChar char="•"/>
            </a:pPr>
            <a:r>
              <a:rPr lang="pt-BR" sz="2800" dirty="0" err="1"/>
              <a:t>Branchs</a:t>
            </a:r>
            <a:r>
              <a:rPr lang="pt-BR" sz="2800" dirty="0"/>
              <a:t> são deletadas utilizando o comando </a:t>
            </a:r>
            <a:r>
              <a:rPr lang="pt-BR" sz="2800" i="1" dirty="0" err="1"/>
              <a:t>git</a:t>
            </a:r>
            <a:r>
              <a:rPr lang="pt-BR" sz="2800" i="1" dirty="0"/>
              <a:t> </a:t>
            </a:r>
            <a:r>
              <a:rPr lang="pt-BR" sz="2800" i="1" dirty="0" err="1"/>
              <a:t>branch</a:t>
            </a:r>
            <a:r>
              <a:rPr lang="pt-BR" sz="2800" i="1" dirty="0"/>
              <a:t> -</a:t>
            </a:r>
            <a:r>
              <a:rPr lang="pt-BR" sz="2800" i="1" dirty="0" err="1"/>
              <a:t>d</a:t>
            </a:r>
            <a:r>
              <a:rPr lang="pt-BR" sz="2800" i="1" dirty="0"/>
              <a:t> </a:t>
            </a:r>
            <a:r>
              <a:rPr lang="pt-BR" sz="2800" i="1" dirty="0" err="1"/>
              <a:t>nomebranch</a:t>
            </a:r>
            <a:r>
              <a:rPr lang="pt-BR" sz="2800" dirty="0"/>
              <a:t>.</a:t>
            </a:r>
          </a:p>
          <a:p>
            <a:pPr marL="457200" indent="-457200" algn="just">
              <a:buFont typeface="Arial" panose="020B0604020202020204" pitchFamily="34" charset="0"/>
              <a:buChar char="•"/>
            </a:pPr>
            <a:r>
              <a:rPr lang="pt-BR" sz="2800" dirty="0"/>
              <a:t>É necessário mudar de </a:t>
            </a:r>
            <a:r>
              <a:rPr lang="pt-BR" sz="2800" dirty="0" err="1"/>
              <a:t>branch</a:t>
            </a:r>
            <a:r>
              <a:rPr lang="pt-BR" sz="2800" dirty="0"/>
              <a:t> primeiramente,  pois não é possível remover uma </a:t>
            </a:r>
            <a:r>
              <a:rPr lang="pt-BR" sz="2800" dirty="0" err="1"/>
              <a:t>branch</a:t>
            </a:r>
            <a:r>
              <a:rPr lang="pt-BR" sz="2800" dirty="0"/>
              <a:t> enquanto estiver nela.</a:t>
            </a:r>
          </a:p>
        </p:txBody>
      </p:sp>
    </p:spTree>
    <p:extLst>
      <p:ext uri="{BB962C8B-B14F-4D97-AF65-F5344CB8AC3E}">
        <p14:creationId xmlns:p14="http://schemas.microsoft.com/office/powerpoint/2010/main" val="37464646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986505A-910B-EC40-A3FA-89D22005A135}"/>
              </a:ext>
            </a:extLst>
          </p:cNvPr>
          <p:cNvPicPr>
            <a:picLocks noChangeAspect="1"/>
          </p:cNvPicPr>
          <p:nvPr/>
        </p:nvPicPr>
        <p:blipFill>
          <a:blip r:embed="rId2"/>
          <a:stretch>
            <a:fillRect/>
          </a:stretch>
        </p:blipFill>
        <p:spPr>
          <a:xfrm>
            <a:off x="0" y="645771"/>
            <a:ext cx="9144000" cy="5566457"/>
          </a:xfrm>
          <a:prstGeom prst="rect">
            <a:avLst/>
          </a:prstGeom>
        </p:spPr>
      </p:pic>
    </p:spTree>
    <p:extLst>
      <p:ext uri="{BB962C8B-B14F-4D97-AF65-F5344CB8AC3E}">
        <p14:creationId xmlns:p14="http://schemas.microsoft.com/office/powerpoint/2010/main" val="24988209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Branchs</a:t>
            </a:r>
            <a:r>
              <a:rPr lang="pt-BR" sz="2800" dirty="0"/>
              <a:t> que possuem </a:t>
            </a:r>
            <a:r>
              <a:rPr lang="pt-BR" sz="2800" dirty="0" err="1"/>
              <a:t>commits</a:t>
            </a:r>
            <a:r>
              <a:rPr lang="pt-BR" sz="2800" dirty="0"/>
              <a:t> ainda não aplicados em outras </a:t>
            </a:r>
            <a:r>
              <a:rPr lang="pt-BR" sz="2800" dirty="0" err="1"/>
              <a:t>branchs</a:t>
            </a:r>
            <a:r>
              <a:rPr lang="pt-BR" sz="2800" dirty="0"/>
              <a:t> não são possíveis de serem deletadas. </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i="1" dirty="0"/>
              <a:t> -</a:t>
            </a:r>
            <a:r>
              <a:rPr lang="pt-BR" sz="2800" i="1" dirty="0" err="1"/>
              <a:t>D</a:t>
            </a:r>
            <a:r>
              <a:rPr lang="pt-BR" sz="2800" i="1" dirty="0"/>
              <a:t> </a:t>
            </a:r>
            <a:r>
              <a:rPr lang="pt-BR" sz="2800" i="1" dirty="0" err="1"/>
              <a:t>nomebranch</a:t>
            </a:r>
            <a:r>
              <a:rPr lang="pt-BR" sz="2800" dirty="0"/>
              <a:t> é usado para forçar a remoção da </a:t>
            </a:r>
            <a:r>
              <a:rPr lang="pt-BR" sz="2800" dirty="0" err="1"/>
              <a:t>branch</a:t>
            </a:r>
            <a:r>
              <a:rPr lang="pt-BR" sz="2800" dirty="0"/>
              <a:t>.</a:t>
            </a:r>
          </a:p>
        </p:txBody>
      </p:sp>
    </p:spTree>
    <p:extLst>
      <p:ext uri="{BB962C8B-B14F-4D97-AF65-F5344CB8AC3E}">
        <p14:creationId xmlns:p14="http://schemas.microsoft.com/office/powerpoint/2010/main" val="2934220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334851" y="1193927"/>
            <a:ext cx="8680360" cy="4708981"/>
          </a:xfrm>
          <a:prstGeom prst="rect">
            <a:avLst/>
          </a:prstGeom>
          <a:noFill/>
        </p:spPr>
        <p:txBody>
          <a:bodyPr wrap="square" rtlCol="0">
            <a:spAutoFit/>
          </a:bodyPr>
          <a:lstStyle/>
          <a:p>
            <a:pPr algn="just">
              <a:lnSpc>
                <a:spcPct val="150000"/>
              </a:lnSpc>
            </a:pPr>
            <a:endParaRPr lang="x-none" sz="3200" dirty="0"/>
          </a:p>
          <a:p>
            <a:pPr marL="342900" indent="-342900" algn="just">
              <a:lnSpc>
                <a:spcPct val="150000"/>
              </a:lnSpc>
              <a:buFont typeface="Arial" panose="020B0604020202020204" pitchFamily="34" charset="0"/>
              <a:buChar char="•"/>
            </a:pPr>
            <a:r>
              <a:rPr lang="pt-BR" sz="2800" dirty="0"/>
              <a:t>Crie um diretório chamado “</a:t>
            </a:r>
            <a:r>
              <a:rPr lang="pt-BR" sz="2800" dirty="0" err="1">
                <a:solidFill>
                  <a:srgbClr val="FF0000"/>
                </a:solidFill>
              </a:rPr>
              <a:t>citacoes</a:t>
            </a:r>
            <a:r>
              <a:rPr lang="pt-BR" sz="2800" dirty="0"/>
              <a:t>”;</a:t>
            </a:r>
          </a:p>
          <a:p>
            <a:pPr marL="342900" indent="-342900" algn="just">
              <a:lnSpc>
                <a:spcPct val="150000"/>
              </a:lnSpc>
              <a:buFont typeface="Arial" panose="020B0604020202020204" pitchFamily="34" charset="0"/>
              <a:buChar char="•"/>
            </a:pPr>
            <a:r>
              <a:rPr lang="pt-BR" sz="2800" dirty="0"/>
              <a:t>Crie um arquivo chamado ”</a:t>
            </a:r>
            <a:r>
              <a:rPr lang="pt-BR" sz="2800" dirty="0">
                <a:solidFill>
                  <a:srgbClr val="FF0000"/>
                </a:solidFill>
              </a:rPr>
              <a:t>filmes.txt</a:t>
            </a:r>
            <a:r>
              <a:rPr lang="pt-BR" sz="2800" dirty="0"/>
              <a:t>” dentro do diretório criado;</a:t>
            </a:r>
          </a:p>
          <a:p>
            <a:pPr marL="342900" indent="-342900" algn="just">
              <a:lnSpc>
                <a:spcPct val="150000"/>
              </a:lnSpc>
              <a:buFont typeface="Arial" panose="020B0604020202020204" pitchFamily="34" charset="0"/>
              <a:buChar char="•"/>
            </a:pPr>
            <a:r>
              <a:rPr lang="pt-BR" sz="2800" dirty="0"/>
              <a:t>Insira o seguinte conteúdo no arquivo “filmes.txt</a:t>
            </a:r>
            <a:r>
              <a:rPr lang="pt-BR" sz="2800" dirty="0" smtClean="0"/>
              <a:t>”.</a:t>
            </a:r>
          </a:p>
          <a:p>
            <a:pPr marL="342900" indent="-342900" algn="just">
              <a:lnSpc>
                <a:spcPct val="150000"/>
              </a:lnSpc>
              <a:buFont typeface="Arial" panose="020B0604020202020204" pitchFamily="34" charset="0"/>
              <a:buChar char="•"/>
            </a:pPr>
            <a:endParaRPr lang="pt-BR" sz="2800" dirty="0"/>
          </a:p>
          <a:p>
            <a:pPr marL="342900" indent="-342900" algn="just">
              <a:lnSpc>
                <a:spcPct val="150000"/>
              </a:lnSpc>
              <a:buFont typeface="Arial" panose="020B0604020202020204" pitchFamily="34" charset="0"/>
              <a:buChar char="•"/>
            </a:pPr>
            <a:endParaRPr lang="pt-BR" sz="2800" dirty="0"/>
          </a:p>
        </p:txBody>
      </p:sp>
      <p:sp>
        <p:nvSpPr>
          <p:cNvPr id="2" name="Título 1"/>
          <p:cNvSpPr>
            <a:spLocks noGrp="1"/>
          </p:cNvSpPr>
          <p:nvPr>
            <p:ph type="title"/>
          </p:nvPr>
        </p:nvSpPr>
        <p:spPr>
          <a:xfrm>
            <a:off x="437883" y="11655"/>
            <a:ext cx="8203842" cy="902745"/>
          </a:xfrm>
        </p:spPr>
        <p:txBody>
          <a:bodyPr>
            <a:normAutofit fontScale="90000"/>
          </a:bodyPr>
          <a:lstStyle/>
          <a:p>
            <a:pPr>
              <a:lnSpc>
                <a:spcPct val="150000"/>
              </a:lnSpc>
            </a:pPr>
            <a:r>
              <a:rPr lang="pt-BR" sz="2800" b="1" dirty="0" smtClean="0"/>
              <a:t>Criando um arquivo para </a:t>
            </a:r>
            <a:r>
              <a:rPr lang="pt-BR" sz="2800" b="1" dirty="0" err="1" smtClean="0"/>
              <a:t>versionar</a:t>
            </a:r>
            <a:endParaRPr lang="x-none" sz="2800" b="1" dirty="0"/>
          </a:p>
        </p:txBody>
      </p:sp>
    </p:spTree>
    <p:extLst>
      <p:ext uri="{BB962C8B-B14F-4D97-AF65-F5344CB8AC3E}">
        <p14:creationId xmlns:p14="http://schemas.microsoft.com/office/powerpoint/2010/main" val="64317217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130F153-BDBD-5948-A32F-10A0FCC92D06}"/>
              </a:ext>
            </a:extLst>
          </p:cNvPr>
          <p:cNvPicPr>
            <a:picLocks noChangeAspect="1"/>
          </p:cNvPicPr>
          <p:nvPr/>
        </p:nvPicPr>
        <p:blipFill>
          <a:blip r:embed="rId2"/>
          <a:stretch>
            <a:fillRect/>
          </a:stretch>
        </p:blipFill>
        <p:spPr>
          <a:xfrm>
            <a:off x="0" y="645771"/>
            <a:ext cx="9144000" cy="5566457"/>
          </a:xfrm>
          <a:prstGeom prst="rect">
            <a:avLst/>
          </a:prstGeom>
        </p:spPr>
      </p:pic>
    </p:spTree>
    <p:extLst>
      <p:ext uri="{BB962C8B-B14F-4D97-AF65-F5344CB8AC3E}">
        <p14:creationId xmlns:p14="http://schemas.microsoft.com/office/powerpoint/2010/main" val="9790677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COMMITANDO CÓDIGO EM UMA NOVA BRANCH</a:t>
            </a:r>
          </a:p>
          <a:p>
            <a:pPr algn="just"/>
            <a:endParaRPr lang="pt-BR" sz="3200" b="1" dirty="0"/>
          </a:p>
          <a:p>
            <a:pPr marL="457200" indent="-457200" algn="just">
              <a:buFont typeface="Arial" panose="020B0604020202020204" pitchFamily="34" charset="0"/>
              <a:buChar char="•"/>
            </a:pPr>
            <a:r>
              <a:rPr lang="pt-BR" sz="2800" dirty="0"/>
              <a:t>Após alterações realizadas em uma nova </a:t>
            </a:r>
            <a:r>
              <a:rPr lang="pt-BR" sz="2800" dirty="0" err="1"/>
              <a:t>branch</a:t>
            </a:r>
            <a:r>
              <a:rPr lang="pt-BR" sz="2800" dirty="0"/>
              <a:t>, utiliza-se o comando </a:t>
            </a:r>
            <a:r>
              <a:rPr lang="pt-BR" sz="2800" i="1" dirty="0" err="1"/>
              <a:t>git</a:t>
            </a:r>
            <a:r>
              <a:rPr lang="pt-BR" sz="2800" i="1" dirty="0"/>
              <a:t> </a:t>
            </a:r>
            <a:r>
              <a:rPr lang="pt-BR" sz="2800" i="1" dirty="0" err="1"/>
              <a:t>commit</a:t>
            </a:r>
            <a:r>
              <a:rPr lang="pt-BR" sz="2800" i="1" dirty="0"/>
              <a:t> -</a:t>
            </a:r>
            <a:r>
              <a:rPr lang="pt-BR" sz="2800" i="1" dirty="0" err="1"/>
              <a:t>am</a:t>
            </a:r>
            <a:r>
              <a:rPr lang="pt-BR" sz="2800" i="1" dirty="0"/>
              <a:t> “Mensagem do </a:t>
            </a:r>
            <a:r>
              <a:rPr lang="pt-BR" sz="2800" i="1" dirty="0" err="1"/>
              <a:t>commit</a:t>
            </a:r>
            <a:r>
              <a:rPr lang="pt-BR" sz="2800" i="1" dirty="0"/>
              <a:t>”</a:t>
            </a:r>
            <a:r>
              <a:rPr lang="pt-BR" sz="2800" dirty="0"/>
              <a:t> para adicionar as mudanças na área de </a:t>
            </a:r>
            <a:r>
              <a:rPr lang="pt-BR" sz="2800" dirty="0" err="1"/>
              <a:t>stage</a:t>
            </a:r>
            <a:r>
              <a:rPr lang="pt-BR" sz="2800" dirty="0"/>
              <a:t>.</a:t>
            </a:r>
          </a:p>
          <a:p>
            <a:pPr marL="457200" indent="-457200" algn="just">
              <a:buFont typeface="Arial" panose="020B0604020202020204" pitchFamily="34" charset="0"/>
              <a:buChar char="•"/>
            </a:pPr>
            <a:r>
              <a:rPr lang="pt-BR" sz="2800" dirty="0"/>
              <a:t>O </a:t>
            </a:r>
            <a:r>
              <a:rPr lang="pt-BR" sz="2800" dirty="0" err="1"/>
              <a:t>commit</a:t>
            </a:r>
            <a:r>
              <a:rPr lang="pt-BR" sz="2800" dirty="0"/>
              <a:t> é apontado pela nova </a:t>
            </a:r>
            <a:r>
              <a:rPr lang="pt-BR" sz="2800" dirty="0" err="1"/>
              <a:t>branch</a:t>
            </a:r>
            <a:r>
              <a:rPr lang="pt-BR" sz="2800" dirty="0"/>
              <a:t>, como também o HEAD aponta para esse </a:t>
            </a:r>
            <a:r>
              <a:rPr lang="pt-BR" sz="2800" dirty="0" err="1"/>
              <a:t>commit</a:t>
            </a:r>
            <a:r>
              <a:rPr lang="pt-BR" sz="2800" dirty="0"/>
              <a:t>.</a:t>
            </a:r>
          </a:p>
        </p:txBody>
      </p:sp>
    </p:spTree>
    <p:extLst>
      <p:ext uri="{BB962C8B-B14F-4D97-AF65-F5344CB8AC3E}">
        <p14:creationId xmlns:p14="http://schemas.microsoft.com/office/powerpoint/2010/main" val="15336927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1F1E039-75FF-3544-B1F2-2688EB5C7EAF}"/>
              </a:ext>
            </a:extLst>
          </p:cNvPr>
          <p:cNvPicPr>
            <a:picLocks noChangeAspect="1"/>
          </p:cNvPicPr>
          <p:nvPr/>
        </p:nvPicPr>
        <p:blipFill>
          <a:blip r:embed="rId2"/>
          <a:stretch>
            <a:fillRect/>
          </a:stretch>
        </p:blipFill>
        <p:spPr>
          <a:xfrm>
            <a:off x="0" y="1111756"/>
            <a:ext cx="9144000" cy="4634487"/>
          </a:xfrm>
          <a:prstGeom prst="rect">
            <a:avLst/>
          </a:prstGeom>
        </p:spPr>
      </p:pic>
    </p:spTree>
    <p:extLst>
      <p:ext uri="{BB962C8B-B14F-4D97-AF65-F5344CB8AC3E}">
        <p14:creationId xmlns:p14="http://schemas.microsoft.com/office/powerpoint/2010/main" val="42033046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98image58053088">
            <a:extLst>
              <a:ext uri="{FF2B5EF4-FFF2-40B4-BE49-F238E27FC236}">
                <a16:creationId xmlns:a16="http://schemas.microsoft.com/office/drawing/2014/main" xmlns="" id="{E549C3E2-8CEB-0D47-AE18-AA2DE0043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94" y="1516743"/>
            <a:ext cx="7784011" cy="382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682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VOLTAR E FAZER ALTERAÇÕES NO MASTER</a:t>
            </a:r>
            <a:endParaRPr lang="pt-BR" sz="3200" dirty="0"/>
          </a:p>
          <a:p>
            <a:pPr algn="just"/>
            <a:endParaRPr lang="pt-BR" sz="3200" dirty="0"/>
          </a:p>
          <a:p>
            <a:pPr marL="457200" indent="-457200" algn="just">
              <a:buFont typeface="Arial" panose="020B0604020202020204" pitchFamily="34" charset="0"/>
              <a:buChar char="•"/>
            </a:pPr>
            <a:r>
              <a:rPr lang="pt-BR" sz="2800" dirty="0"/>
              <a:t>Utilizar o comando </a:t>
            </a:r>
            <a:r>
              <a:rPr lang="pt-BR" sz="2800" i="1" dirty="0" err="1"/>
              <a:t>git</a:t>
            </a:r>
            <a:r>
              <a:rPr lang="pt-BR" sz="2800" i="1" dirty="0"/>
              <a:t> </a:t>
            </a:r>
            <a:r>
              <a:rPr lang="pt-BR" sz="2800" i="1" dirty="0" err="1"/>
              <a:t>checkout</a:t>
            </a:r>
            <a:r>
              <a:rPr lang="pt-BR" sz="2800" i="1" dirty="0"/>
              <a:t> </a:t>
            </a:r>
            <a:r>
              <a:rPr lang="pt-BR" sz="2800" i="1" dirty="0" err="1"/>
              <a:t>master</a:t>
            </a:r>
            <a:r>
              <a:rPr lang="pt-BR" sz="2800" dirty="0"/>
              <a:t>, retornando para a </a:t>
            </a:r>
            <a:r>
              <a:rPr lang="pt-BR" sz="2800" dirty="0" err="1"/>
              <a:t>branch</a:t>
            </a:r>
            <a:r>
              <a:rPr lang="pt-BR" sz="2800" dirty="0"/>
              <a:t> </a:t>
            </a:r>
            <a:r>
              <a:rPr lang="pt-BR" sz="2800" dirty="0" err="1"/>
              <a:t>master</a:t>
            </a:r>
            <a:r>
              <a:rPr lang="pt-BR" sz="2800" dirty="0"/>
              <a:t>.</a:t>
            </a:r>
          </a:p>
          <a:p>
            <a:pPr marL="457200" indent="-457200" algn="just">
              <a:buFont typeface="Arial" panose="020B0604020202020204" pitchFamily="34" charset="0"/>
              <a:buChar char="•"/>
            </a:pPr>
            <a:r>
              <a:rPr lang="pt-BR" sz="2800" dirty="0"/>
              <a:t>Após efetuar e </a:t>
            </a:r>
            <a:r>
              <a:rPr lang="pt-BR" sz="2800" dirty="0" err="1"/>
              <a:t>commitar</a:t>
            </a:r>
            <a:r>
              <a:rPr lang="pt-BR" sz="2800" dirty="0"/>
              <a:t> a mudança, a </a:t>
            </a:r>
            <a:r>
              <a:rPr lang="pt-BR" sz="2800" dirty="0" err="1"/>
              <a:t>branch</a:t>
            </a:r>
            <a:r>
              <a:rPr lang="pt-BR" sz="2800" dirty="0"/>
              <a:t> </a:t>
            </a:r>
            <a:r>
              <a:rPr lang="pt-BR" sz="2800" i="1" dirty="0" err="1"/>
              <a:t>master</a:t>
            </a:r>
            <a:r>
              <a:rPr lang="pt-BR" sz="2800" dirty="0"/>
              <a:t> aponta para o </a:t>
            </a:r>
            <a:r>
              <a:rPr lang="pt-BR" sz="2800" dirty="0" err="1"/>
              <a:t>commit</a:t>
            </a:r>
            <a:r>
              <a:rPr lang="pt-BR" sz="2800" dirty="0"/>
              <a:t> que foi realizado a mudança.</a:t>
            </a:r>
          </a:p>
          <a:p>
            <a:pPr marL="457200" indent="-457200" algn="just">
              <a:buFont typeface="Arial" panose="020B0604020202020204" pitchFamily="34" charset="0"/>
              <a:buChar char="•"/>
            </a:pPr>
            <a:r>
              <a:rPr lang="pt-BR" sz="2800" dirty="0"/>
              <a:t>A </a:t>
            </a:r>
            <a:r>
              <a:rPr lang="pt-BR" sz="2800" dirty="0" err="1"/>
              <a:t>branch</a:t>
            </a:r>
            <a:r>
              <a:rPr lang="pt-BR" sz="2800" dirty="0"/>
              <a:t> anterior aponta para o </a:t>
            </a:r>
            <a:r>
              <a:rPr lang="pt-BR" sz="2800" dirty="0" err="1"/>
              <a:t>commit</a:t>
            </a:r>
            <a:r>
              <a:rPr lang="pt-BR" sz="2800" dirty="0"/>
              <a:t> que estava anteriormente.</a:t>
            </a:r>
          </a:p>
        </p:txBody>
      </p:sp>
    </p:spTree>
    <p:extLst>
      <p:ext uri="{BB962C8B-B14F-4D97-AF65-F5344CB8AC3E}">
        <p14:creationId xmlns:p14="http://schemas.microsoft.com/office/powerpoint/2010/main" val="30849935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99image58042528">
            <a:extLst>
              <a:ext uri="{FF2B5EF4-FFF2-40B4-BE49-F238E27FC236}">
                <a16:creationId xmlns:a16="http://schemas.microsoft.com/office/drawing/2014/main" xmlns="" id="{F4EC6591-F022-2246-A21B-21B3B05A8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121" y="933672"/>
            <a:ext cx="8325757" cy="49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3239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MESCLANDO ALTERAÇÕES</a:t>
            </a:r>
          </a:p>
          <a:p>
            <a:pPr algn="just"/>
            <a:endParaRPr lang="pt-BR" sz="3200" b="1" dirty="0"/>
          </a:p>
          <a:p>
            <a:pPr marL="457200" indent="-457200" algn="just">
              <a:buFont typeface="Arial" panose="020B0604020202020204" pitchFamily="34" charset="0"/>
              <a:buChar char="•"/>
            </a:pPr>
            <a:r>
              <a:rPr lang="pt-BR" sz="2800" dirty="0"/>
              <a:t>É necessário mesclar alterações feitas na </a:t>
            </a:r>
            <a:r>
              <a:rPr lang="pt-BR" sz="2800" dirty="0" err="1"/>
              <a:t>branch</a:t>
            </a:r>
            <a:r>
              <a:rPr lang="pt-BR" sz="2800" dirty="0"/>
              <a:t> </a:t>
            </a:r>
            <a:r>
              <a:rPr lang="pt-BR" sz="2800" i="1" dirty="0" err="1"/>
              <a:t>master</a:t>
            </a:r>
            <a:r>
              <a:rPr lang="pt-BR" sz="2800" dirty="0"/>
              <a:t> e na outra </a:t>
            </a:r>
            <a:r>
              <a:rPr lang="pt-BR" sz="2800" dirty="0" err="1"/>
              <a:t>branch</a:t>
            </a:r>
            <a:r>
              <a:rPr lang="pt-BR" sz="2800" dirty="0"/>
              <a:t> criada.</a:t>
            </a:r>
          </a:p>
          <a:p>
            <a:pPr marL="457200" indent="-457200" algn="just">
              <a:buFont typeface="Arial" panose="020B0604020202020204" pitchFamily="34" charset="0"/>
              <a:buChar char="•"/>
            </a:pPr>
            <a:r>
              <a:rPr lang="pt-BR" sz="2800" dirty="0"/>
              <a:t>O </a:t>
            </a:r>
            <a:r>
              <a:rPr lang="pt-BR" sz="2800" dirty="0" err="1"/>
              <a:t>Git</a:t>
            </a:r>
            <a:r>
              <a:rPr lang="pt-BR" sz="2800" dirty="0"/>
              <a:t> ajuda a identificar o que mudou, sem a necessidade de copiar e colar na mão as alterações, eliminando erros que podem acontecer.</a:t>
            </a:r>
          </a:p>
        </p:txBody>
      </p:sp>
    </p:spTree>
    <p:extLst>
      <p:ext uri="{BB962C8B-B14F-4D97-AF65-F5344CB8AC3E}">
        <p14:creationId xmlns:p14="http://schemas.microsoft.com/office/powerpoint/2010/main" val="7388702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782395"/>
            <a:ext cx="8192022" cy="3293209"/>
          </a:xfrm>
          <a:prstGeom prst="rect">
            <a:avLst/>
          </a:prstGeom>
          <a:noFill/>
        </p:spPr>
        <p:txBody>
          <a:bodyPr wrap="square" rtlCol="0">
            <a:spAutoFit/>
          </a:bodyPr>
          <a:lstStyle/>
          <a:p>
            <a:pPr algn="just"/>
            <a:r>
              <a:rPr lang="pt-BR" sz="3200" b="1" dirty="0"/>
              <a:t>VERIFICANDO BRANCHES NÃO MESCLADAS</a:t>
            </a:r>
          </a:p>
          <a:p>
            <a:pPr algn="just"/>
            <a:endParaRPr lang="pt-BR" sz="3200" b="1" dirty="0"/>
          </a:p>
          <a:p>
            <a:pPr marL="457200" indent="-457200" algn="just">
              <a:buFont typeface="Arial" panose="020B0604020202020204" pitchFamily="34" charset="0"/>
              <a:buChar char="•"/>
            </a:pPr>
            <a:r>
              <a:rPr lang="pt-BR" sz="2800" dirty="0"/>
              <a:t>É possível verificar </a:t>
            </a:r>
            <a:r>
              <a:rPr lang="pt-BR" sz="2800" dirty="0" err="1"/>
              <a:t>branches</a:t>
            </a:r>
            <a:r>
              <a:rPr lang="pt-BR" sz="2800" dirty="0"/>
              <a:t> que não foram mescladas com o comando </a:t>
            </a:r>
            <a:r>
              <a:rPr lang="pt-BR" sz="2800" i="1" dirty="0" err="1"/>
              <a:t>git</a:t>
            </a:r>
            <a:r>
              <a:rPr lang="pt-BR" sz="2800" i="1" dirty="0"/>
              <a:t> </a:t>
            </a:r>
            <a:r>
              <a:rPr lang="pt-BR" sz="2800" i="1" dirty="0" err="1"/>
              <a:t>branch</a:t>
            </a:r>
            <a:r>
              <a:rPr lang="pt-BR" sz="2800" i="1" dirty="0"/>
              <a:t> --no-</a:t>
            </a:r>
            <a:r>
              <a:rPr lang="pt-BR" sz="2800" i="1" dirty="0" err="1"/>
              <a:t>merged</a:t>
            </a:r>
            <a:r>
              <a:rPr lang="pt-BR" sz="2800" dirty="0"/>
              <a:t>.</a:t>
            </a:r>
          </a:p>
          <a:p>
            <a:pPr marL="457200" indent="-457200" algn="just">
              <a:buFont typeface="Arial" panose="020B0604020202020204" pitchFamily="34" charset="0"/>
              <a:buChar char="•"/>
            </a:pPr>
            <a:r>
              <a:rPr lang="pt-BR" sz="2800" dirty="0"/>
              <a:t>A saída indicará mudanças que não foram mescladas.</a:t>
            </a:r>
          </a:p>
        </p:txBody>
      </p:sp>
    </p:spTree>
    <p:extLst>
      <p:ext uri="{BB962C8B-B14F-4D97-AF65-F5344CB8AC3E}">
        <p14:creationId xmlns:p14="http://schemas.microsoft.com/office/powerpoint/2010/main" val="3986159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EB5093E-80CE-3F40-BE8E-11E58A89AE84}"/>
              </a:ext>
            </a:extLst>
          </p:cNvPr>
          <p:cNvPicPr>
            <a:picLocks noChangeAspect="1"/>
          </p:cNvPicPr>
          <p:nvPr/>
        </p:nvPicPr>
        <p:blipFill>
          <a:blip r:embed="rId2"/>
          <a:stretch>
            <a:fillRect/>
          </a:stretch>
        </p:blipFill>
        <p:spPr>
          <a:xfrm>
            <a:off x="250370" y="796925"/>
            <a:ext cx="8643260" cy="5264150"/>
          </a:xfrm>
          <a:prstGeom prst="rect">
            <a:avLst/>
          </a:prstGeom>
        </p:spPr>
      </p:pic>
    </p:spTree>
    <p:extLst>
      <p:ext uri="{BB962C8B-B14F-4D97-AF65-F5344CB8AC3E}">
        <p14:creationId xmlns:p14="http://schemas.microsoft.com/office/powerpoint/2010/main" val="17867317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MESCLANDO ALTERAÇÕES COM MERGE</a:t>
            </a:r>
          </a:p>
          <a:p>
            <a:pPr algn="just"/>
            <a:endParaRPr lang="pt-BR" sz="3200" b="1" dirty="0"/>
          </a:p>
          <a:p>
            <a:pPr marL="457200" indent="-457200" algn="just">
              <a:buFont typeface="Arial" panose="020B0604020202020204" pitchFamily="34" charset="0"/>
              <a:buChar char="•"/>
            </a:pPr>
            <a:r>
              <a:rPr lang="pt-BR" sz="2800" dirty="0"/>
              <a:t>Juntar as alterações feitas, mesclando as </a:t>
            </a:r>
            <a:r>
              <a:rPr lang="pt-BR" sz="2800" dirty="0" err="1"/>
              <a:t>branches</a:t>
            </a:r>
            <a:r>
              <a:rPr lang="pt-BR" sz="2800" dirty="0"/>
              <a:t> </a:t>
            </a:r>
            <a:r>
              <a:rPr lang="pt-BR" sz="2800" dirty="0" err="1"/>
              <a:t>master</a:t>
            </a:r>
            <a:r>
              <a:rPr lang="pt-BR" sz="2800" dirty="0"/>
              <a:t> e a nova, é feito através do comando </a:t>
            </a:r>
            <a:r>
              <a:rPr lang="pt-BR" sz="2800" i="1" dirty="0" err="1"/>
              <a:t>git</a:t>
            </a:r>
            <a:r>
              <a:rPr lang="pt-BR" sz="2800" i="1" dirty="0"/>
              <a:t> merge </a:t>
            </a:r>
            <a:r>
              <a:rPr lang="pt-BR" sz="2800" i="1" dirty="0" err="1"/>
              <a:t>nomebranch</a:t>
            </a:r>
            <a:r>
              <a:rPr lang="pt-BR" sz="2800" i="1" dirty="0"/>
              <a:t> -m ”Mesclando </a:t>
            </a:r>
            <a:r>
              <a:rPr lang="pt-BR" sz="2800" i="1" dirty="0" err="1"/>
              <a:t>branches</a:t>
            </a:r>
            <a:r>
              <a:rPr lang="pt-BR" sz="2800" i="1" dirty="0"/>
              <a:t>.”</a:t>
            </a:r>
          </a:p>
          <a:p>
            <a:pPr marL="457200" indent="-457200" algn="just">
              <a:buFont typeface="Arial" panose="020B0604020202020204" pitchFamily="34" charset="0"/>
              <a:buChar char="•"/>
            </a:pPr>
            <a:r>
              <a:rPr lang="pt-BR" sz="2800" dirty="0"/>
              <a:t>Feito o merge, os arquivos e alterações realizados na nova </a:t>
            </a:r>
            <a:r>
              <a:rPr lang="pt-BR" sz="2800" dirty="0" err="1"/>
              <a:t>branch</a:t>
            </a:r>
            <a:r>
              <a:rPr lang="pt-BR" sz="2800" dirty="0"/>
              <a:t> forma trazidos para 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Um novo </a:t>
            </a:r>
            <a:r>
              <a:rPr lang="pt-BR" sz="2800" dirty="0" err="1"/>
              <a:t>commit</a:t>
            </a:r>
            <a:r>
              <a:rPr lang="pt-BR" sz="2800" dirty="0"/>
              <a:t> é criado com as alterações a serem mescladas com a mensagem informada.</a:t>
            </a:r>
            <a:endParaRPr lang="pt-BR" sz="3200" dirty="0"/>
          </a:p>
        </p:txBody>
      </p:sp>
    </p:spTree>
    <p:extLst>
      <p:ext uri="{BB962C8B-B14F-4D97-AF65-F5344CB8AC3E}">
        <p14:creationId xmlns:p14="http://schemas.microsoft.com/office/powerpoint/2010/main" val="333343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sp>
        <p:nvSpPr>
          <p:cNvPr id="6" name="TextBox 5">
            <a:extLst>
              <a:ext uri="{FF2B5EF4-FFF2-40B4-BE49-F238E27FC236}">
                <a16:creationId xmlns:a16="http://schemas.microsoft.com/office/drawing/2014/main" xmlns="" id="{FF4D67AB-78AF-424A-BA8E-A5FB425830F1}"/>
              </a:ext>
            </a:extLst>
          </p:cNvPr>
          <p:cNvSpPr txBox="1"/>
          <p:nvPr/>
        </p:nvSpPr>
        <p:spPr>
          <a:xfrm>
            <a:off x="475989" y="1698302"/>
            <a:ext cx="8192022" cy="2960169"/>
          </a:xfrm>
          <a:prstGeom prst="rect">
            <a:avLst/>
          </a:prstGeom>
          <a:noFill/>
        </p:spPr>
        <p:txBody>
          <a:bodyPr wrap="square" rtlCol="0">
            <a:spAutoFit/>
          </a:bodyPr>
          <a:lstStyle/>
          <a:p>
            <a:pPr algn="just">
              <a:lnSpc>
                <a:spcPct val="150000"/>
              </a:lnSpc>
            </a:pPr>
            <a:r>
              <a:rPr lang="x-none" sz="3200" dirty="0"/>
              <a:t>“Não há certezas, apenas oportunidades.” (V de Vingança)</a:t>
            </a:r>
          </a:p>
          <a:p>
            <a:pPr algn="just">
              <a:lnSpc>
                <a:spcPct val="150000"/>
              </a:lnSpc>
            </a:pPr>
            <a:endParaRPr lang="x-none" sz="3200" dirty="0"/>
          </a:p>
          <a:p>
            <a:pPr algn="just">
              <a:lnSpc>
                <a:spcPct val="150000"/>
              </a:lnSpc>
            </a:pPr>
            <a:r>
              <a:rPr lang="x-none" sz="3200" dirty="0"/>
              <a:t>“Diga ‘olá’ para meu pequeno amigo!” (Scarface)</a:t>
            </a:r>
          </a:p>
        </p:txBody>
      </p:sp>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pt-BR" sz="2800" b="1" dirty="0" smtClean="0"/>
              <a:t>Criando um texto para </a:t>
            </a:r>
            <a:r>
              <a:rPr lang="pt-BR" sz="2800" b="1" dirty="0" err="1" smtClean="0"/>
              <a:t>versionar</a:t>
            </a:r>
            <a:endParaRPr lang="x-none" sz="2800" b="1" dirty="0"/>
          </a:p>
        </p:txBody>
      </p:sp>
    </p:spTree>
    <p:extLst>
      <p:ext uri="{BB962C8B-B14F-4D97-AF65-F5344CB8AC3E}">
        <p14:creationId xmlns:p14="http://schemas.microsoft.com/office/powerpoint/2010/main" val="126200486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5CFAF77-61AC-994A-B321-5619037E7C15}"/>
              </a:ext>
            </a:extLst>
          </p:cNvPr>
          <p:cNvPicPr>
            <a:picLocks noChangeAspect="1"/>
          </p:cNvPicPr>
          <p:nvPr/>
        </p:nvPicPr>
        <p:blipFill>
          <a:blip r:embed="rId2"/>
          <a:stretch>
            <a:fillRect/>
          </a:stretch>
        </p:blipFill>
        <p:spPr>
          <a:xfrm>
            <a:off x="0" y="422031"/>
            <a:ext cx="9144000" cy="6013938"/>
          </a:xfrm>
          <a:prstGeom prst="rect">
            <a:avLst/>
          </a:prstGeom>
        </p:spPr>
      </p:pic>
    </p:spTree>
    <p:extLst>
      <p:ext uri="{BB962C8B-B14F-4D97-AF65-F5344CB8AC3E}">
        <p14:creationId xmlns:p14="http://schemas.microsoft.com/office/powerpoint/2010/main" val="831364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Feito o merge, os arquivos e alterações realizados na nova </a:t>
            </a:r>
            <a:r>
              <a:rPr lang="pt-BR" sz="2800" dirty="0" err="1"/>
              <a:t>branch</a:t>
            </a:r>
            <a:r>
              <a:rPr lang="pt-BR" sz="2800" dirty="0"/>
              <a:t> forma trazidos para 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Um novo </a:t>
            </a:r>
            <a:r>
              <a:rPr lang="pt-BR" sz="2800" dirty="0" err="1"/>
              <a:t>commit</a:t>
            </a:r>
            <a:r>
              <a:rPr lang="pt-BR" sz="2800" dirty="0"/>
              <a:t> é criado com as alterações a serem mescladas com a mensagem informada.</a:t>
            </a:r>
          </a:p>
          <a:p>
            <a:pPr marL="457200" indent="-457200" algn="just">
              <a:buFont typeface="Arial" panose="020B0604020202020204" pitchFamily="34" charset="0"/>
              <a:buChar char="•"/>
            </a:pPr>
            <a:r>
              <a:rPr lang="pt-BR" sz="2800" dirty="0" err="1"/>
              <a:t>Branch</a:t>
            </a:r>
            <a:r>
              <a:rPr lang="pt-BR" sz="2800" dirty="0"/>
              <a:t> </a:t>
            </a:r>
            <a:r>
              <a:rPr lang="pt-BR" sz="2800" i="1" dirty="0" err="1"/>
              <a:t>master</a:t>
            </a:r>
            <a:r>
              <a:rPr lang="pt-BR" sz="2800" dirty="0"/>
              <a:t> e o HEAD apontam para o </a:t>
            </a:r>
            <a:r>
              <a:rPr lang="pt-BR" sz="2800" dirty="0" err="1"/>
              <a:t>commit</a:t>
            </a:r>
            <a:r>
              <a:rPr lang="pt-BR" sz="2800" dirty="0"/>
              <a:t> de merge, pois é o último </a:t>
            </a:r>
            <a:r>
              <a:rPr lang="pt-BR" sz="2800" dirty="0" err="1"/>
              <a:t>commit</a:t>
            </a:r>
            <a:r>
              <a:rPr lang="pt-BR" sz="2800" dirty="0"/>
              <a:t> realizado. A nova </a:t>
            </a:r>
            <a:r>
              <a:rPr lang="pt-BR" sz="2800" dirty="0" err="1"/>
              <a:t>branch</a:t>
            </a:r>
            <a:r>
              <a:rPr lang="pt-BR" sz="2800" dirty="0"/>
              <a:t> aponta para o mesmo </a:t>
            </a:r>
            <a:r>
              <a:rPr lang="pt-BR" sz="2800" dirty="0" err="1"/>
              <a:t>commit</a:t>
            </a:r>
            <a:r>
              <a:rPr lang="pt-BR" sz="2800" dirty="0"/>
              <a:t> que estava anteriormente.</a:t>
            </a:r>
            <a:endParaRPr lang="pt-BR" sz="3200" dirty="0"/>
          </a:p>
        </p:txBody>
      </p:sp>
    </p:spTree>
    <p:extLst>
      <p:ext uri="{BB962C8B-B14F-4D97-AF65-F5344CB8AC3E}">
        <p14:creationId xmlns:p14="http://schemas.microsoft.com/office/powerpoint/2010/main" val="443231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94F1DB7-744F-9F4A-9B4B-8F4B6457D16A}"/>
              </a:ext>
            </a:extLst>
          </p:cNvPr>
          <p:cNvPicPr>
            <a:picLocks noChangeAspect="1"/>
          </p:cNvPicPr>
          <p:nvPr/>
        </p:nvPicPr>
        <p:blipFill>
          <a:blip r:embed="rId2"/>
          <a:stretch>
            <a:fillRect/>
          </a:stretch>
        </p:blipFill>
        <p:spPr>
          <a:xfrm>
            <a:off x="401094" y="642579"/>
            <a:ext cx="8341812" cy="5572842"/>
          </a:xfrm>
          <a:prstGeom prst="rect">
            <a:avLst/>
          </a:prstGeom>
        </p:spPr>
      </p:pic>
    </p:spTree>
    <p:extLst>
      <p:ext uri="{BB962C8B-B14F-4D97-AF65-F5344CB8AC3E}">
        <p14:creationId xmlns:p14="http://schemas.microsoft.com/office/powerpoint/2010/main" val="35423174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102image58006640">
            <a:extLst>
              <a:ext uri="{FF2B5EF4-FFF2-40B4-BE49-F238E27FC236}">
                <a16:creationId xmlns:a16="http://schemas.microsoft.com/office/drawing/2014/main" xmlns="" id="{0FA63675-72AC-0D4A-A9EB-A18C8EAA2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48" y="1432794"/>
            <a:ext cx="8101904" cy="3992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3938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090172"/>
            <a:ext cx="8192022" cy="2677656"/>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Quando a </a:t>
            </a:r>
            <a:r>
              <a:rPr lang="pt-BR" sz="2800" dirty="0" err="1"/>
              <a:t>branch</a:t>
            </a:r>
            <a:r>
              <a:rPr lang="pt-BR" sz="2800" dirty="0"/>
              <a:t> de destino não tiver nenhum </a:t>
            </a:r>
            <a:r>
              <a:rPr lang="pt-BR" sz="2800" dirty="0" err="1"/>
              <a:t>commit</a:t>
            </a:r>
            <a:r>
              <a:rPr lang="pt-BR" sz="2800" dirty="0"/>
              <a:t> desde a criação da </a:t>
            </a:r>
            <a:r>
              <a:rPr lang="pt-BR" sz="2800" dirty="0" err="1"/>
              <a:t>branch</a:t>
            </a:r>
            <a:r>
              <a:rPr lang="pt-BR" sz="2800" dirty="0"/>
              <a:t> a ser mesclada, o </a:t>
            </a:r>
            <a:r>
              <a:rPr lang="pt-BR" sz="2800" i="1" dirty="0" err="1"/>
              <a:t>git</a:t>
            </a:r>
            <a:r>
              <a:rPr lang="pt-BR" sz="2800" i="1" dirty="0"/>
              <a:t> merge</a:t>
            </a:r>
            <a:r>
              <a:rPr lang="pt-BR" sz="2800" dirty="0"/>
              <a:t> não irá gerar um </a:t>
            </a:r>
            <a:r>
              <a:rPr lang="pt-BR" sz="2800" dirty="0" err="1"/>
              <a:t>commit</a:t>
            </a:r>
            <a:r>
              <a:rPr lang="pt-BR" sz="2800" dirty="0"/>
              <a:t>. Esse tipo de merge é chamado de </a:t>
            </a:r>
            <a:r>
              <a:rPr lang="pt-BR" sz="2800" i="1" dirty="0" err="1"/>
              <a:t>fast-forward</a:t>
            </a:r>
            <a:r>
              <a:rPr lang="pt-BR" sz="2800" i="1" dirty="0"/>
              <a:t>.</a:t>
            </a:r>
            <a:endParaRPr lang="pt-BR" sz="2800" dirty="0"/>
          </a:p>
          <a:p>
            <a:pPr marL="457200" indent="-457200" algn="just">
              <a:buFont typeface="Arial" panose="020B0604020202020204" pitchFamily="34" charset="0"/>
              <a:buChar char="•"/>
            </a:pPr>
            <a:r>
              <a:rPr lang="pt-BR" sz="2800" dirty="0"/>
              <a:t>Ao utilizar a opção </a:t>
            </a:r>
            <a:r>
              <a:rPr lang="pt-BR" sz="2800" i="1" dirty="0"/>
              <a:t>--no-ff</a:t>
            </a:r>
            <a:r>
              <a:rPr lang="pt-BR" sz="2800" dirty="0"/>
              <a:t> no comando </a:t>
            </a:r>
            <a:r>
              <a:rPr lang="pt-BR" sz="2800" i="1" dirty="0" err="1"/>
              <a:t>git</a:t>
            </a:r>
            <a:r>
              <a:rPr lang="pt-BR" sz="2800" i="1" dirty="0"/>
              <a:t> merge</a:t>
            </a:r>
            <a:r>
              <a:rPr lang="pt-BR" sz="2800" dirty="0"/>
              <a:t>, o </a:t>
            </a:r>
            <a:r>
              <a:rPr lang="pt-BR" sz="2800" dirty="0" err="1"/>
              <a:t>Git</a:t>
            </a:r>
            <a:r>
              <a:rPr lang="pt-BR" sz="2800" dirty="0"/>
              <a:t> força a criação de um </a:t>
            </a:r>
            <a:r>
              <a:rPr lang="pt-BR" sz="2800" dirty="0" err="1"/>
              <a:t>commit</a:t>
            </a:r>
            <a:r>
              <a:rPr lang="pt-BR" sz="2800" dirty="0"/>
              <a:t> de merge.</a:t>
            </a:r>
          </a:p>
        </p:txBody>
      </p:sp>
    </p:spTree>
    <p:extLst>
      <p:ext uri="{BB962C8B-B14F-4D97-AF65-F5344CB8AC3E}">
        <p14:creationId xmlns:p14="http://schemas.microsoft.com/office/powerpoint/2010/main" val="96886749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MESCLANDO ALTERAÇÕES COM REBASE</a:t>
            </a:r>
          </a:p>
          <a:p>
            <a:pPr algn="just"/>
            <a:endParaRPr lang="pt-BR" sz="3200" b="1" dirty="0"/>
          </a:p>
          <a:p>
            <a:pPr marL="457200" indent="-457200" algn="just">
              <a:buFont typeface="Arial" panose="020B0604020202020204" pitchFamily="34" charset="0"/>
              <a:buChar char="•"/>
            </a:pPr>
            <a:r>
              <a:rPr lang="pt-BR" sz="2800" dirty="0"/>
              <a:t>Projetos com muitas </a:t>
            </a:r>
            <a:r>
              <a:rPr lang="pt-BR" sz="2800" dirty="0" err="1"/>
              <a:t>branches</a:t>
            </a:r>
            <a:r>
              <a:rPr lang="pt-BR" sz="2800" dirty="0"/>
              <a:t> e merges ficam com o </a:t>
            </a:r>
            <a:r>
              <a:rPr lang="pt-BR" sz="2800" dirty="0" err="1"/>
              <a:t>histório</a:t>
            </a:r>
            <a:r>
              <a:rPr lang="pt-BR" sz="2800" dirty="0"/>
              <a:t> cheio de </a:t>
            </a:r>
            <a:r>
              <a:rPr lang="pt-BR" sz="2800" dirty="0" err="1"/>
              <a:t>commits</a:t>
            </a:r>
            <a:r>
              <a:rPr lang="pt-BR" sz="2800" dirty="0"/>
              <a:t> de merge, tornando trabalhoso tarefas como revisão de código.</a:t>
            </a:r>
          </a:p>
          <a:p>
            <a:pPr marL="457200" indent="-457200" algn="just">
              <a:buFont typeface="Arial" panose="020B0604020202020204" pitchFamily="34" charset="0"/>
              <a:buChar char="•"/>
            </a:pPr>
            <a:r>
              <a:rPr lang="pt-BR" sz="2800" dirty="0"/>
              <a:t>Uma maneira alternativa de mesclar alterações entre duas </a:t>
            </a:r>
            <a:r>
              <a:rPr lang="pt-BR" sz="2800" dirty="0" err="1"/>
              <a:t>branches</a:t>
            </a:r>
            <a:r>
              <a:rPr lang="pt-BR" sz="2800" dirty="0"/>
              <a:t> e simplificar o histórico do projeto é através do comando </a:t>
            </a:r>
            <a:r>
              <a:rPr lang="pt-BR" sz="2800" i="1" dirty="0" err="1"/>
              <a:t>git</a:t>
            </a:r>
            <a:r>
              <a:rPr lang="pt-BR" sz="2800" i="1" dirty="0"/>
              <a:t> </a:t>
            </a:r>
            <a:r>
              <a:rPr lang="pt-BR" sz="2800" i="1" dirty="0" err="1"/>
              <a:t>rebase</a:t>
            </a:r>
            <a:r>
              <a:rPr lang="pt-BR" sz="2800" i="1" dirty="0"/>
              <a:t> </a:t>
            </a:r>
            <a:r>
              <a:rPr lang="pt-BR" sz="2800" i="1" dirty="0" err="1"/>
              <a:t>nomebranch</a:t>
            </a:r>
            <a:r>
              <a:rPr lang="pt-BR" sz="2800" i="1" dirty="0"/>
              <a:t>.</a:t>
            </a:r>
            <a:endParaRPr lang="pt-BR" sz="2800" dirty="0"/>
          </a:p>
        </p:txBody>
      </p:sp>
    </p:spTree>
    <p:extLst>
      <p:ext uri="{BB962C8B-B14F-4D97-AF65-F5344CB8AC3E}">
        <p14:creationId xmlns:p14="http://schemas.microsoft.com/office/powerpoint/2010/main" val="16739404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3BA4ABD-5702-8648-98D6-5EDD566C3D71}"/>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3401608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B226A81-CDB3-BD4E-A2B6-AE7842FFE81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927224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012954"/>
            <a:ext cx="8192022" cy="483209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utilizar o comando </a:t>
            </a:r>
            <a:r>
              <a:rPr lang="pt-BR" sz="2800" i="1" dirty="0" err="1"/>
              <a:t>git</a:t>
            </a:r>
            <a:r>
              <a:rPr lang="pt-BR" sz="2800" i="1" dirty="0"/>
              <a:t> </a:t>
            </a:r>
            <a:r>
              <a:rPr lang="pt-BR" sz="2800" i="1" dirty="0" err="1"/>
              <a:t>rebase</a:t>
            </a:r>
            <a:r>
              <a:rPr lang="pt-BR" sz="2800" dirty="0"/>
              <a:t>, o repositório foi “rebobinado” e o trabalho refeito, pois voltou ao estado que estava ao criar a </a:t>
            </a:r>
            <a:r>
              <a:rPr lang="pt-BR" sz="2800" dirty="0" err="1"/>
              <a:t>branch</a:t>
            </a:r>
            <a:r>
              <a:rPr lang="pt-BR" sz="2800" dirty="0"/>
              <a:t> a partir da </a:t>
            </a:r>
            <a:r>
              <a:rPr lang="pt-BR" sz="2800" i="1" dirty="0" err="1"/>
              <a:t>master</a:t>
            </a:r>
            <a:r>
              <a:rPr lang="pt-BR" sz="2800" i="1" dirty="0"/>
              <a:t>.</a:t>
            </a:r>
            <a:endParaRPr lang="pt-BR" sz="2800" dirty="0"/>
          </a:p>
          <a:p>
            <a:pPr marL="457200" indent="-457200" algn="just">
              <a:buFont typeface="Arial" panose="020B0604020202020204" pitchFamily="34" charset="0"/>
              <a:buChar char="•"/>
            </a:pPr>
            <a:r>
              <a:rPr lang="pt-BR" sz="2800" dirty="0"/>
              <a:t>O </a:t>
            </a:r>
            <a:r>
              <a:rPr lang="pt-BR" sz="2800" dirty="0" err="1"/>
              <a:t>commit</a:t>
            </a:r>
            <a:r>
              <a:rPr lang="pt-BR" sz="2800" dirty="0"/>
              <a:t> feito na nova </a:t>
            </a:r>
            <a:r>
              <a:rPr lang="pt-BR" sz="2800" dirty="0" err="1"/>
              <a:t>branch</a:t>
            </a:r>
            <a:r>
              <a:rPr lang="pt-BR" sz="2800" dirty="0"/>
              <a:t> foi aplicado, juntamente com o último </a:t>
            </a:r>
            <a:r>
              <a:rPr lang="pt-BR" sz="2800" dirty="0" err="1"/>
              <a:t>commit</a:t>
            </a:r>
            <a:r>
              <a:rPr lang="pt-BR" sz="2800" dirty="0"/>
              <a:t> na </a:t>
            </a:r>
            <a:r>
              <a:rPr lang="pt-BR" sz="2800" i="1" dirty="0" err="1"/>
              <a:t>master</a:t>
            </a:r>
            <a:r>
              <a:rPr lang="pt-BR" sz="2800" dirty="0"/>
              <a:t>.</a:t>
            </a:r>
          </a:p>
          <a:p>
            <a:pPr marL="457200" indent="-457200" algn="just">
              <a:buFont typeface="Arial" panose="020B0604020202020204" pitchFamily="34" charset="0"/>
              <a:buChar char="•"/>
            </a:pPr>
            <a:r>
              <a:rPr lang="pt-BR" sz="2800" dirty="0"/>
              <a:t>A nova </a:t>
            </a:r>
            <a:r>
              <a:rPr lang="pt-BR" sz="2800" dirty="0" err="1"/>
              <a:t>branch</a:t>
            </a:r>
            <a:r>
              <a:rPr lang="pt-BR" sz="2800" dirty="0"/>
              <a:t> aponta para o </a:t>
            </a:r>
            <a:r>
              <a:rPr lang="pt-BR" sz="2800" dirty="0" err="1"/>
              <a:t>commit</a:t>
            </a:r>
            <a:r>
              <a:rPr lang="pt-BR" sz="2800" dirty="0"/>
              <a:t> anterior, e a </a:t>
            </a:r>
            <a:r>
              <a:rPr lang="pt-BR" sz="2800" dirty="0" err="1"/>
              <a:t>branch</a:t>
            </a:r>
            <a:r>
              <a:rPr lang="pt-BR" sz="2800" dirty="0"/>
              <a:t> </a:t>
            </a:r>
            <a:r>
              <a:rPr lang="pt-BR" sz="2800" i="1" dirty="0" err="1"/>
              <a:t>master</a:t>
            </a:r>
            <a:r>
              <a:rPr lang="pt-BR" sz="2800" dirty="0"/>
              <a:t> teve seu histórico refeito. Um novo </a:t>
            </a:r>
            <a:r>
              <a:rPr lang="pt-BR" sz="2800" dirty="0" err="1"/>
              <a:t>commit</a:t>
            </a:r>
            <a:r>
              <a:rPr lang="pt-BR" sz="2800" dirty="0"/>
              <a:t> com as alterações foi criado.</a:t>
            </a:r>
          </a:p>
          <a:p>
            <a:pPr marL="457200" indent="-457200" algn="just">
              <a:buFont typeface="Arial" panose="020B0604020202020204" pitchFamily="34" charset="0"/>
              <a:buChar char="•"/>
            </a:pPr>
            <a:r>
              <a:rPr lang="pt-BR" sz="2800" dirty="0"/>
              <a:t>Não houve </a:t>
            </a:r>
            <a:r>
              <a:rPr lang="pt-BR" sz="2800" dirty="0" err="1"/>
              <a:t>commit</a:t>
            </a:r>
            <a:r>
              <a:rPr lang="pt-BR" sz="2800" dirty="0"/>
              <a:t> de merge. O histórico de </a:t>
            </a:r>
            <a:r>
              <a:rPr lang="pt-BR" sz="2800" dirty="0" err="1"/>
              <a:t>commits</a:t>
            </a:r>
            <a:r>
              <a:rPr lang="pt-BR" sz="2800" dirty="0"/>
              <a:t> foi linearizado.</a:t>
            </a:r>
          </a:p>
        </p:txBody>
      </p:sp>
    </p:spTree>
    <p:extLst>
      <p:ext uri="{BB962C8B-B14F-4D97-AF65-F5344CB8AC3E}">
        <p14:creationId xmlns:p14="http://schemas.microsoft.com/office/powerpoint/2010/main" val="12028484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04image58058912">
            <a:extLst>
              <a:ext uri="{FF2B5EF4-FFF2-40B4-BE49-F238E27FC236}">
                <a16:creationId xmlns:a16="http://schemas.microsoft.com/office/drawing/2014/main" xmlns="" id="{EC9BC820-9E66-6943-AAA8-38A98B273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79" y="1755827"/>
            <a:ext cx="8838441" cy="334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234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pic>
        <p:nvPicPr>
          <p:cNvPr id="4098" name="Picture 2" descr="O que é e porque usar um sistema de controle de versão">
            <a:extLst>
              <a:ext uri="{FF2B5EF4-FFF2-40B4-BE49-F238E27FC236}">
                <a16:creationId xmlns:a16="http://schemas.microsoft.com/office/drawing/2014/main" xmlns="" id="{9D017267-5D3F-3E4E-BAF5-525920EA1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857" y="1705855"/>
            <a:ext cx="7218286" cy="4361048"/>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VERSIONAMENTO DE </a:t>
            </a:r>
            <a:r>
              <a:rPr lang="x-none" sz="2800" b="1" dirty="0" smtClean="0"/>
              <a:t>CÓDIGO</a:t>
            </a:r>
            <a:endParaRPr lang="x-none" sz="2800" b="1" dirty="0"/>
          </a:p>
        </p:txBody>
      </p:sp>
    </p:spTree>
    <p:extLst>
      <p:ext uri="{BB962C8B-B14F-4D97-AF65-F5344CB8AC3E}">
        <p14:creationId xmlns:p14="http://schemas.microsoft.com/office/powerpoint/2010/main" val="43153550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No caso de um </a:t>
            </a:r>
            <a:r>
              <a:rPr lang="pt-BR" sz="2800" i="1" dirty="0" err="1"/>
              <a:t>fast-forward</a:t>
            </a:r>
            <a:r>
              <a:rPr lang="pt-BR" sz="2800" dirty="0"/>
              <a:t>, necessário apenas apontar a </a:t>
            </a:r>
            <a:r>
              <a:rPr lang="pt-BR" sz="2800" dirty="0" err="1"/>
              <a:t>branch</a:t>
            </a:r>
            <a:r>
              <a:rPr lang="pt-BR" sz="2800" dirty="0"/>
              <a:t> de destino para o </a:t>
            </a:r>
            <a:r>
              <a:rPr lang="pt-BR" sz="2800" dirty="0" err="1"/>
              <a:t>commit</a:t>
            </a:r>
            <a:r>
              <a:rPr lang="pt-BR" sz="2800" dirty="0"/>
              <a:t> mais novo da </a:t>
            </a:r>
            <a:r>
              <a:rPr lang="pt-BR" sz="2800" dirty="0" err="1"/>
              <a:t>branch</a:t>
            </a:r>
            <a:r>
              <a:rPr lang="pt-BR" sz="2800" dirty="0"/>
              <a:t> a ser mesclada.</a:t>
            </a:r>
          </a:p>
          <a:p>
            <a:pPr marL="457200" indent="-457200" algn="just">
              <a:buFont typeface="Arial" panose="020B0604020202020204" pitchFamily="34" charset="0"/>
              <a:buChar char="•"/>
            </a:pPr>
            <a:r>
              <a:rPr lang="pt-BR" sz="2800" dirty="0"/>
              <a:t>Os comandos </a:t>
            </a:r>
            <a:r>
              <a:rPr lang="pt-BR" sz="2800" i="1" dirty="0" err="1"/>
              <a:t>git</a:t>
            </a:r>
            <a:r>
              <a:rPr lang="pt-BR" sz="2800" i="1" dirty="0"/>
              <a:t> merge</a:t>
            </a:r>
            <a:r>
              <a:rPr lang="pt-BR" sz="2800" dirty="0"/>
              <a:t> e </a:t>
            </a:r>
            <a:r>
              <a:rPr lang="pt-BR" sz="2800" i="1" dirty="0" err="1"/>
              <a:t>git</a:t>
            </a:r>
            <a:r>
              <a:rPr lang="pt-BR" sz="2800" i="1" dirty="0"/>
              <a:t> </a:t>
            </a:r>
            <a:r>
              <a:rPr lang="pt-BR" sz="2800" i="1" dirty="0" err="1"/>
              <a:t>rebase</a:t>
            </a:r>
            <a:r>
              <a:rPr lang="pt-BR" sz="2800" dirty="0"/>
              <a:t> possuem o mesmo efeito em um </a:t>
            </a:r>
            <a:r>
              <a:rPr lang="pt-BR" sz="2800" i="1" dirty="0" err="1"/>
              <a:t>fast-forward</a:t>
            </a:r>
            <a:r>
              <a:rPr lang="pt-BR" sz="2800" i="1" dirty="0"/>
              <a:t>.</a:t>
            </a:r>
            <a:endParaRPr lang="pt-BR" sz="2800" dirty="0"/>
          </a:p>
        </p:txBody>
      </p:sp>
    </p:spTree>
    <p:extLst>
      <p:ext uri="{BB962C8B-B14F-4D97-AF65-F5344CB8AC3E}">
        <p14:creationId xmlns:p14="http://schemas.microsoft.com/office/powerpoint/2010/main" val="4765658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15D71DE-FC44-A046-9090-4464567AA437}"/>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MANTENDO O HISTÓRICO DA MASTER INTACTO APÓS UM REBASE</a:t>
            </a:r>
            <a:endParaRPr lang="pt-BR" sz="3200" dirty="0"/>
          </a:p>
          <a:p>
            <a:pPr algn="just"/>
            <a:endParaRPr lang="pt-BR" sz="3200" b="1" dirty="0"/>
          </a:p>
          <a:p>
            <a:pPr marL="457200" indent="-457200" algn="just">
              <a:buFont typeface="Arial" panose="020B0604020202020204" pitchFamily="34" charset="0"/>
              <a:buChar char="•"/>
            </a:pPr>
            <a:r>
              <a:rPr lang="pt-BR" sz="2800" dirty="0"/>
              <a:t>Adotar sempre a prática de evitar ao máximo alterações no histórico.</a:t>
            </a:r>
          </a:p>
          <a:p>
            <a:pPr marL="457200" indent="-457200" algn="just">
              <a:buFont typeface="Arial" panose="020B0604020202020204" pitchFamily="34" charset="0"/>
              <a:buChar char="•"/>
            </a:pPr>
            <a:r>
              <a:rPr lang="pt-BR" sz="2800" dirty="0"/>
              <a:t>Necessário mudar a </a:t>
            </a:r>
            <a:r>
              <a:rPr lang="pt-BR" sz="2800" dirty="0" err="1"/>
              <a:t>branch</a:t>
            </a:r>
            <a:r>
              <a:rPr lang="pt-BR" sz="2800" dirty="0"/>
              <a:t> do projeto para a </a:t>
            </a:r>
            <a:r>
              <a:rPr lang="pt-BR" sz="2800" dirty="0" err="1"/>
              <a:t>branch</a:t>
            </a:r>
            <a:r>
              <a:rPr lang="pt-BR" sz="2800" dirty="0"/>
              <a:t> criada através do comando </a:t>
            </a:r>
            <a:r>
              <a:rPr lang="pt-BR" sz="2800" i="1" dirty="0" err="1"/>
              <a:t>git</a:t>
            </a:r>
            <a:r>
              <a:rPr lang="pt-BR" sz="2800" i="1" dirty="0"/>
              <a:t> </a:t>
            </a:r>
            <a:r>
              <a:rPr lang="pt-BR" sz="2800" i="1" dirty="0" err="1"/>
              <a:t>checkout</a:t>
            </a:r>
            <a:r>
              <a:rPr lang="pt-BR" sz="2800" dirty="0"/>
              <a:t>.</a:t>
            </a:r>
          </a:p>
          <a:p>
            <a:pPr marL="457200" indent="-457200" algn="just">
              <a:buFont typeface="Arial" panose="020B0604020202020204" pitchFamily="34" charset="0"/>
              <a:buChar char="•"/>
            </a:pPr>
            <a:r>
              <a:rPr lang="pt-BR" sz="2800" dirty="0"/>
              <a:t>Então basta executar o </a:t>
            </a:r>
            <a:r>
              <a:rPr lang="pt-BR" sz="2800" dirty="0" err="1"/>
              <a:t>rebase</a:t>
            </a:r>
            <a:r>
              <a:rPr lang="pt-BR" sz="2800" dirty="0"/>
              <a:t> da </a:t>
            </a:r>
            <a:r>
              <a:rPr lang="pt-BR" sz="2800" dirty="0" err="1"/>
              <a:t>branch</a:t>
            </a:r>
            <a:r>
              <a:rPr lang="pt-BR" sz="2800" dirty="0"/>
              <a:t> </a:t>
            </a:r>
            <a:r>
              <a:rPr lang="pt-BR" sz="2800" i="1" dirty="0" err="1"/>
              <a:t>master</a:t>
            </a:r>
            <a:r>
              <a:rPr lang="pt-BR" sz="2800" dirty="0"/>
              <a:t> na nova </a:t>
            </a:r>
            <a:r>
              <a:rPr lang="pt-BR" sz="2800" dirty="0" err="1"/>
              <a:t>branch</a:t>
            </a:r>
            <a:r>
              <a:rPr lang="pt-BR" sz="2800" dirty="0"/>
              <a:t> com o comando </a:t>
            </a:r>
            <a:r>
              <a:rPr lang="pt-BR" sz="2800" i="1" dirty="0" err="1"/>
              <a:t>git</a:t>
            </a:r>
            <a:r>
              <a:rPr lang="pt-BR" sz="2800" i="1" dirty="0"/>
              <a:t> </a:t>
            </a:r>
            <a:r>
              <a:rPr lang="pt-BR" sz="2800" i="1" dirty="0" err="1"/>
              <a:t>rebase</a:t>
            </a:r>
            <a:r>
              <a:rPr lang="pt-BR" sz="2800" i="1" dirty="0"/>
              <a:t> </a:t>
            </a:r>
            <a:r>
              <a:rPr lang="pt-BR" sz="2800" i="1" dirty="0" err="1"/>
              <a:t>master</a:t>
            </a:r>
            <a:r>
              <a:rPr lang="pt-BR" sz="2800" dirty="0"/>
              <a:t>.</a:t>
            </a:r>
          </a:p>
        </p:txBody>
      </p:sp>
    </p:spTree>
    <p:extLst>
      <p:ext uri="{BB962C8B-B14F-4D97-AF65-F5344CB8AC3E}">
        <p14:creationId xmlns:p14="http://schemas.microsoft.com/office/powerpoint/2010/main" val="33380368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105image58091264">
            <a:extLst>
              <a:ext uri="{FF2B5EF4-FFF2-40B4-BE49-F238E27FC236}">
                <a16:creationId xmlns:a16="http://schemas.microsoft.com/office/drawing/2014/main" xmlns="" id="{BAE95B8C-47CA-C84C-A666-76560A2AA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80" y="1307891"/>
            <a:ext cx="8608839" cy="424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9127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15D71DE-FC44-A046-9090-4464567AA437}"/>
              </a:ext>
            </a:extLst>
          </p:cNvPr>
          <p:cNvSpPr txBox="1"/>
          <p:nvPr/>
        </p:nvSpPr>
        <p:spPr>
          <a:xfrm>
            <a:off x="475989" y="735955"/>
            <a:ext cx="8192022" cy="5386090"/>
          </a:xfrm>
          <a:prstGeom prst="rect">
            <a:avLst/>
          </a:prstGeom>
          <a:noFill/>
        </p:spPr>
        <p:txBody>
          <a:bodyPr wrap="square" rtlCol="0">
            <a:spAutoFit/>
          </a:bodyPr>
          <a:lstStyle/>
          <a:p>
            <a:pPr algn="just"/>
            <a:r>
              <a:rPr lang="pt-BR" sz="3200" b="1" dirty="0"/>
              <a:t>MERGE OU REBASE?</a:t>
            </a:r>
            <a:endParaRPr lang="pt-BR" sz="3200" dirty="0"/>
          </a:p>
          <a:p>
            <a:pPr algn="just"/>
            <a:endParaRPr lang="pt-BR" sz="3200" dirty="0"/>
          </a:p>
          <a:p>
            <a:pPr marL="457200" indent="-457200" algn="just">
              <a:buFont typeface="Arial" panose="020B0604020202020204" pitchFamily="34" charset="0"/>
              <a:buChar char="•"/>
            </a:pPr>
            <a:r>
              <a:rPr lang="pt-BR" sz="2800" dirty="0"/>
              <a:t>Merge mantém um registro fiel do que ocorreu no repositório, porém os </a:t>
            </a:r>
            <a:r>
              <a:rPr lang="pt-BR" sz="2800" dirty="0" err="1"/>
              <a:t>commits</a:t>
            </a:r>
            <a:r>
              <a:rPr lang="pt-BR" sz="2800" dirty="0"/>
              <a:t> de merge complicam tarefas como navegar pelo código antigo e revisar código novo.</a:t>
            </a:r>
          </a:p>
          <a:p>
            <a:pPr marL="457200" indent="-457200" algn="just">
              <a:buFont typeface="Arial" panose="020B0604020202020204" pitchFamily="34" charset="0"/>
              <a:buChar char="•"/>
            </a:pPr>
            <a:r>
              <a:rPr lang="pt-BR" sz="2800" dirty="0" err="1"/>
              <a:t>Rebase</a:t>
            </a:r>
            <a:r>
              <a:rPr lang="pt-BR" sz="2800" dirty="0"/>
              <a:t> simplifica o histórico, porém perde informação sobre o repositório e alguns </a:t>
            </a:r>
            <a:r>
              <a:rPr lang="pt-BR" sz="2800" dirty="0" err="1"/>
              <a:t>commits</a:t>
            </a:r>
            <a:r>
              <a:rPr lang="pt-BR" sz="2800" dirty="0"/>
              <a:t> são reescritos. Em situações de conflitos, podem ocorrer complicações.</a:t>
            </a:r>
          </a:p>
          <a:p>
            <a:pPr marL="457200" indent="-457200" algn="just">
              <a:buFont typeface="Arial" panose="020B0604020202020204" pitchFamily="34" charset="0"/>
              <a:buChar char="•"/>
            </a:pPr>
            <a:r>
              <a:rPr lang="pt-BR" sz="2800" dirty="0"/>
              <a:t>Necessário analisar cada solução com seus prós e contras.</a:t>
            </a:r>
          </a:p>
        </p:txBody>
      </p:sp>
    </p:spTree>
    <p:extLst>
      <p:ext uri="{BB962C8B-B14F-4D97-AF65-F5344CB8AC3E}">
        <p14:creationId xmlns:p14="http://schemas.microsoft.com/office/powerpoint/2010/main" val="17951740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pt-BR" dirty="0"/>
              <a:t>CAPÍTULO 7 – trabalhando em equipe com </a:t>
            </a:r>
            <a:r>
              <a:rPr lang="pt-BR" dirty="0" err="1"/>
              <a:t>branches</a:t>
            </a:r>
            <a:r>
              <a:rPr lang="pt-BR" dirty="0"/>
              <a:t> remotas</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0202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BRANCHES REMOTAS</a:t>
            </a:r>
          </a:p>
          <a:p>
            <a:pPr algn="just"/>
            <a:endParaRPr lang="pt-BR" sz="3200" b="1" dirty="0"/>
          </a:p>
          <a:p>
            <a:pPr marL="457200" indent="-457200" algn="just">
              <a:buFont typeface="Arial" panose="020B0604020202020204" pitchFamily="34" charset="0"/>
              <a:buChar char="•"/>
            </a:pPr>
            <a:r>
              <a:rPr lang="pt-BR" sz="2800" dirty="0" err="1"/>
              <a:t>Branches</a:t>
            </a:r>
            <a:r>
              <a:rPr lang="pt-BR" sz="2800" dirty="0"/>
              <a:t> remotas apontam para </a:t>
            </a:r>
            <a:r>
              <a:rPr lang="pt-BR" sz="2800" dirty="0" err="1"/>
              <a:t>branches</a:t>
            </a:r>
            <a:r>
              <a:rPr lang="pt-BR" sz="2800" dirty="0"/>
              <a:t> que estão em repositórios remotos. São diferenciadas pelo nome do </a:t>
            </a:r>
            <a:r>
              <a:rPr lang="pt-BR" sz="2800" dirty="0" err="1"/>
              <a:t>remote</a:t>
            </a:r>
            <a:r>
              <a:rPr lang="pt-BR" sz="2800" dirty="0"/>
              <a:t> seguido do nome da </a:t>
            </a:r>
            <a:r>
              <a:rPr lang="pt-BR" sz="2800" dirty="0" err="1"/>
              <a:t>branch</a:t>
            </a:r>
            <a:r>
              <a:rPr lang="pt-BR" sz="2800" dirty="0"/>
              <a:t>.</a:t>
            </a:r>
          </a:p>
          <a:p>
            <a:pPr marL="457200" indent="-457200" algn="just">
              <a:buFont typeface="Arial" panose="020B0604020202020204" pitchFamily="34" charset="0"/>
              <a:buChar char="•"/>
            </a:pPr>
            <a:r>
              <a:rPr lang="pt-BR" sz="2800" dirty="0" err="1"/>
              <a:t>Branch</a:t>
            </a:r>
            <a:r>
              <a:rPr lang="pt-BR" sz="2800" dirty="0"/>
              <a:t> </a:t>
            </a:r>
            <a:r>
              <a:rPr lang="pt-BR" sz="2800" i="1" dirty="0" err="1"/>
              <a:t>master</a:t>
            </a:r>
            <a:r>
              <a:rPr lang="pt-BR" sz="2800" dirty="0"/>
              <a:t> do GitHub tem o nome de </a:t>
            </a:r>
            <a:r>
              <a:rPr lang="pt-BR" sz="2800" i="1" dirty="0" err="1"/>
              <a:t>origin</a:t>
            </a:r>
            <a:r>
              <a:rPr lang="pt-BR" sz="2800" i="1" dirty="0"/>
              <a:t>/</a:t>
            </a:r>
            <a:r>
              <a:rPr lang="pt-BR" sz="2800" i="1" dirty="0" err="1"/>
              <a:t>master</a:t>
            </a:r>
            <a:r>
              <a:rPr lang="pt-BR" sz="2800" i="1" dirty="0"/>
              <a:t>. </a:t>
            </a:r>
            <a:r>
              <a:rPr lang="pt-BR" sz="2800" dirty="0"/>
              <a:t>O </a:t>
            </a:r>
            <a:r>
              <a:rPr lang="pt-BR" sz="2800" dirty="0" err="1"/>
              <a:t>remote</a:t>
            </a:r>
            <a:r>
              <a:rPr lang="pt-BR" sz="2800" dirty="0"/>
              <a:t> </a:t>
            </a:r>
            <a:r>
              <a:rPr lang="pt-BR" sz="2800" i="1" dirty="0" err="1"/>
              <a:t>origin</a:t>
            </a:r>
            <a:r>
              <a:rPr lang="pt-BR" sz="2800" dirty="0"/>
              <a:t> aponta para o GitHub.</a:t>
            </a:r>
          </a:p>
        </p:txBody>
      </p:sp>
    </p:spTree>
    <p:extLst>
      <p:ext uri="{BB962C8B-B14F-4D97-AF65-F5344CB8AC3E}">
        <p14:creationId xmlns:p14="http://schemas.microsoft.com/office/powerpoint/2010/main" val="8607274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Branches</a:t>
            </a:r>
            <a:r>
              <a:rPr lang="pt-BR" sz="2800" dirty="0"/>
              <a:t> remotas são movidas ao realizar operações envolvendo comunicação de rede.</a:t>
            </a:r>
          </a:p>
          <a:p>
            <a:pPr marL="457200" indent="-457200" algn="just">
              <a:buFont typeface="Arial" panose="020B0604020202020204" pitchFamily="34" charset="0"/>
              <a:buChar char="•"/>
            </a:pPr>
            <a:r>
              <a:rPr lang="pt-BR" sz="2800" dirty="0"/>
              <a:t>Uma </a:t>
            </a:r>
            <a:r>
              <a:rPr lang="pt-BR" sz="2800" dirty="0" err="1"/>
              <a:t>branch</a:t>
            </a:r>
            <a:r>
              <a:rPr lang="pt-BR" sz="2800" dirty="0"/>
              <a:t> remota representa a situação da última vez que houve comunicação com o repositório remoto.</a:t>
            </a:r>
          </a:p>
          <a:p>
            <a:pPr marL="457200" indent="-457200" algn="just">
              <a:buFont typeface="Arial" panose="020B0604020202020204" pitchFamily="34" charset="0"/>
              <a:buChar char="•"/>
            </a:pPr>
            <a:r>
              <a:rPr lang="pt-BR" sz="2800" dirty="0"/>
              <a:t>É possível listar as </a:t>
            </a:r>
            <a:r>
              <a:rPr lang="pt-BR" sz="2800" dirty="0" err="1"/>
              <a:t>branches</a:t>
            </a:r>
            <a:r>
              <a:rPr lang="pt-BR" sz="2800" dirty="0"/>
              <a:t> locais e as remotas através do comando</a:t>
            </a:r>
            <a:r>
              <a:rPr lang="pt-BR" sz="2800" i="1" dirty="0"/>
              <a:t> </a:t>
            </a:r>
            <a:r>
              <a:rPr lang="pt-BR" sz="2800" i="1" dirty="0" err="1"/>
              <a:t>git</a:t>
            </a:r>
            <a:r>
              <a:rPr lang="pt-BR" sz="2800" i="1" dirty="0"/>
              <a:t> </a:t>
            </a:r>
            <a:r>
              <a:rPr lang="pt-BR" sz="2800" i="1" dirty="0" err="1"/>
              <a:t>branch</a:t>
            </a:r>
            <a:r>
              <a:rPr lang="pt-BR" sz="2800" i="1" dirty="0"/>
              <a:t> -a</a:t>
            </a:r>
            <a:r>
              <a:rPr lang="pt-BR" sz="2800" dirty="0"/>
              <a:t>.</a:t>
            </a:r>
          </a:p>
        </p:txBody>
      </p:sp>
    </p:spTree>
    <p:extLst>
      <p:ext uri="{BB962C8B-B14F-4D97-AF65-F5344CB8AC3E}">
        <p14:creationId xmlns:p14="http://schemas.microsoft.com/office/powerpoint/2010/main" val="387760439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874F455-87E6-A44F-B224-729F67F95095}"/>
              </a:ext>
            </a:extLst>
          </p:cNvPr>
          <p:cNvPicPr>
            <a:picLocks noChangeAspect="1"/>
          </p:cNvPicPr>
          <p:nvPr/>
        </p:nvPicPr>
        <p:blipFill>
          <a:blip r:embed="rId2"/>
          <a:stretch>
            <a:fillRect/>
          </a:stretch>
        </p:blipFill>
        <p:spPr>
          <a:xfrm>
            <a:off x="0" y="516782"/>
            <a:ext cx="9144000" cy="5824436"/>
          </a:xfrm>
          <a:prstGeom prst="rect">
            <a:avLst/>
          </a:prstGeom>
        </p:spPr>
      </p:pic>
    </p:spTree>
    <p:extLst>
      <p:ext uri="{BB962C8B-B14F-4D97-AF65-F5344CB8AC3E}">
        <p14:creationId xmlns:p14="http://schemas.microsoft.com/office/powerpoint/2010/main" val="31942464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951946"/>
            <a:ext cx="8192022" cy="954107"/>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Também é possível listar para quais os </a:t>
            </a:r>
            <a:r>
              <a:rPr lang="pt-BR" sz="2800" dirty="0" err="1"/>
              <a:t>commits</a:t>
            </a:r>
            <a:r>
              <a:rPr lang="pt-BR" sz="2800" dirty="0"/>
              <a:t> que as </a:t>
            </a:r>
            <a:r>
              <a:rPr lang="pt-BR" sz="2800" dirty="0" err="1"/>
              <a:t>branches</a:t>
            </a:r>
            <a:r>
              <a:rPr lang="pt-BR" sz="2800" dirty="0"/>
              <a:t> estão apontando através da opção </a:t>
            </a:r>
            <a:r>
              <a:rPr lang="pt-BR" sz="2800" i="1" dirty="0"/>
              <a:t>-v</a:t>
            </a:r>
            <a:r>
              <a:rPr lang="pt-BR" sz="2800" dirty="0"/>
              <a:t>.</a:t>
            </a:r>
          </a:p>
        </p:txBody>
      </p:sp>
    </p:spTree>
    <p:extLst>
      <p:ext uri="{BB962C8B-B14F-4D97-AF65-F5344CB8AC3E}">
        <p14:creationId xmlns:p14="http://schemas.microsoft.com/office/powerpoint/2010/main" val="18875489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B20B7C5-19FE-3842-BF7F-77D5DD8F9A4A}"/>
              </a:ext>
            </a:extLst>
          </p:cNvPr>
          <p:cNvPicPr>
            <a:picLocks noChangeAspect="1"/>
          </p:cNvPicPr>
          <p:nvPr/>
        </p:nvPicPr>
        <p:blipFill>
          <a:blip r:embed="rId2"/>
          <a:stretch>
            <a:fillRect/>
          </a:stretch>
        </p:blipFill>
        <p:spPr>
          <a:xfrm>
            <a:off x="0" y="516782"/>
            <a:ext cx="9144000" cy="5824436"/>
          </a:xfrm>
          <a:prstGeom prst="rect">
            <a:avLst/>
          </a:prstGeom>
        </p:spPr>
      </p:pic>
    </p:spTree>
    <p:extLst>
      <p:ext uri="{BB962C8B-B14F-4D97-AF65-F5344CB8AC3E}">
        <p14:creationId xmlns:p14="http://schemas.microsoft.com/office/powerpoint/2010/main" val="900952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sp>
        <p:nvSpPr>
          <p:cNvPr id="6" name="TextBox 5">
            <a:extLst>
              <a:ext uri="{FF2B5EF4-FFF2-40B4-BE49-F238E27FC236}">
                <a16:creationId xmlns:a16="http://schemas.microsoft.com/office/drawing/2014/main" xmlns="" id="{FF4D67AB-78AF-424A-BA8E-A5FB425830F1}"/>
              </a:ext>
            </a:extLst>
          </p:cNvPr>
          <p:cNvSpPr txBox="1"/>
          <p:nvPr/>
        </p:nvSpPr>
        <p:spPr>
          <a:xfrm>
            <a:off x="475989" y="1144304"/>
            <a:ext cx="8192022" cy="674030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endParaRPr lang="pt-BR" sz="3200" dirty="0" smtClean="0"/>
          </a:p>
          <a:p>
            <a:pPr marL="457200" indent="-457200" algn="just">
              <a:lnSpc>
                <a:spcPct val="150000"/>
              </a:lnSpc>
              <a:buFont typeface="Arial" panose="020B0604020202020204" pitchFamily="34" charset="0"/>
              <a:buChar char="•"/>
            </a:pPr>
            <a:r>
              <a:rPr lang="x-none" sz="3200" dirty="0" smtClean="0"/>
              <a:t>Vá </a:t>
            </a:r>
            <a:r>
              <a:rPr lang="x-none" sz="3200" dirty="0"/>
              <a:t>ao diretório “</a:t>
            </a:r>
            <a:r>
              <a:rPr lang="x-none" sz="3200" dirty="0">
                <a:solidFill>
                  <a:srgbClr val="FF0000"/>
                </a:solidFill>
              </a:rPr>
              <a:t>citacoes</a:t>
            </a:r>
            <a:r>
              <a:rPr lang="x-none" sz="3200" dirty="0"/>
              <a:t>”;</a:t>
            </a:r>
          </a:p>
          <a:p>
            <a:pPr marL="457200" indent="-457200" algn="just">
              <a:lnSpc>
                <a:spcPct val="150000"/>
              </a:lnSpc>
              <a:buFont typeface="Arial" panose="020B0604020202020204" pitchFamily="34" charset="0"/>
              <a:buChar char="•"/>
            </a:pPr>
            <a:r>
              <a:rPr lang="x-none" sz="3200" dirty="0"/>
              <a:t>Inicialize um repositório git utilizando o comando ‘</a:t>
            </a:r>
            <a:r>
              <a:rPr lang="x-none" sz="3200" dirty="0">
                <a:solidFill>
                  <a:srgbClr val="C00000"/>
                </a:solidFill>
              </a:rPr>
              <a:t>git init</a:t>
            </a:r>
            <a:r>
              <a:rPr lang="x-none" sz="3200" dirty="0"/>
              <a:t>’;</a:t>
            </a:r>
          </a:p>
          <a:p>
            <a:pPr marL="457200" indent="-457200" algn="just">
              <a:lnSpc>
                <a:spcPct val="150000"/>
              </a:lnSpc>
              <a:buFont typeface="Arial" panose="020B0604020202020204" pitchFamily="34" charset="0"/>
              <a:buChar char="•"/>
            </a:pPr>
            <a:r>
              <a:rPr lang="pt-BR" sz="3200" dirty="0" smtClean="0"/>
              <a:t>Uma mensagem, como abaixo, </a:t>
            </a:r>
            <a:r>
              <a:rPr lang="x-none" sz="3200" dirty="0" smtClean="0"/>
              <a:t>deverá </a:t>
            </a:r>
            <a:r>
              <a:rPr lang="x-none" sz="3200" dirty="0"/>
              <a:t>aparecer</a:t>
            </a:r>
            <a:r>
              <a:rPr lang="x-none" sz="3200" dirty="0" smtClean="0"/>
              <a:t>:</a:t>
            </a:r>
            <a:endParaRPr lang="pt-BR" sz="3200" dirty="0" smtClean="0"/>
          </a:p>
          <a:p>
            <a:pPr marL="457200" indent="-457200" algn="just">
              <a:lnSpc>
                <a:spcPct val="150000"/>
              </a:lnSpc>
              <a:buFont typeface="Arial" panose="020B0604020202020204" pitchFamily="34" charset="0"/>
              <a:buChar char="•"/>
            </a:pPr>
            <a:endParaRPr lang="pt-BR" sz="3200" dirty="0"/>
          </a:p>
          <a:p>
            <a:pPr marL="457200" indent="-457200" algn="just">
              <a:lnSpc>
                <a:spcPct val="150000"/>
              </a:lnSpc>
              <a:buFont typeface="Arial" panose="020B0604020202020204" pitchFamily="34" charset="0"/>
              <a:buChar char="•"/>
            </a:pPr>
            <a:endParaRPr lang="pt-BR" sz="3200" dirty="0" smtClean="0"/>
          </a:p>
          <a:p>
            <a:pPr marL="457200" indent="-457200" algn="just">
              <a:lnSpc>
                <a:spcPct val="150000"/>
              </a:lnSpc>
              <a:buFont typeface="Arial" panose="020B0604020202020204" pitchFamily="34" charset="0"/>
              <a:buChar char="•"/>
            </a:pPr>
            <a:endParaRPr lang="x-none" sz="3200" dirty="0"/>
          </a:p>
        </p:txBody>
      </p:sp>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CRIANDO UM REPOSITÓRIO</a:t>
            </a:r>
          </a:p>
        </p:txBody>
      </p:sp>
    </p:spTree>
    <p:extLst>
      <p:ext uri="{BB962C8B-B14F-4D97-AF65-F5344CB8AC3E}">
        <p14:creationId xmlns:p14="http://schemas.microsoft.com/office/powerpoint/2010/main" val="173989845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COMPARTILHANDO BRANCHES</a:t>
            </a:r>
          </a:p>
          <a:p>
            <a:pPr algn="just"/>
            <a:endParaRPr lang="pt-BR" sz="3200" b="1" dirty="0"/>
          </a:p>
          <a:p>
            <a:pPr marL="457200" indent="-457200" algn="just">
              <a:buFont typeface="Arial" panose="020B0604020202020204" pitchFamily="34" charset="0"/>
              <a:buChar char="•"/>
            </a:pPr>
            <a:r>
              <a:rPr lang="pt-BR" sz="2800" dirty="0"/>
              <a:t>Uma nova </a:t>
            </a:r>
            <a:r>
              <a:rPr lang="pt-BR" sz="2800" dirty="0" err="1"/>
              <a:t>branch</a:t>
            </a:r>
            <a:r>
              <a:rPr lang="pt-BR" sz="2800" dirty="0"/>
              <a:t> criada localmente não existe no GitHub. É necessário informar os nomes do </a:t>
            </a:r>
            <a:r>
              <a:rPr lang="pt-BR" sz="2800" i="1" dirty="0" err="1"/>
              <a:t>remote</a:t>
            </a:r>
            <a:r>
              <a:rPr lang="pt-BR" sz="2800" dirty="0"/>
              <a:t> e da </a:t>
            </a:r>
            <a:r>
              <a:rPr lang="pt-BR" sz="2800" dirty="0" err="1"/>
              <a:t>branch</a:t>
            </a:r>
            <a:r>
              <a:rPr lang="pt-BR" sz="2800" dirty="0"/>
              <a:t> para o comando </a:t>
            </a:r>
            <a:r>
              <a:rPr lang="pt-BR" sz="2800" i="1" dirty="0" err="1"/>
              <a:t>git</a:t>
            </a:r>
            <a:r>
              <a:rPr lang="pt-BR" sz="2800" i="1" dirty="0"/>
              <a:t> </a:t>
            </a:r>
            <a:r>
              <a:rPr lang="pt-BR" sz="2800" i="1" dirty="0" err="1"/>
              <a:t>push</a:t>
            </a:r>
            <a:r>
              <a:rPr lang="pt-BR" sz="2800" dirty="0"/>
              <a:t>.</a:t>
            </a:r>
          </a:p>
          <a:p>
            <a:pPr marL="457200" indent="-457200" algn="just">
              <a:buFont typeface="Arial" panose="020B0604020202020204" pitchFamily="34" charset="0"/>
              <a:buChar char="•"/>
            </a:pPr>
            <a:r>
              <a:rPr lang="pt-BR" sz="2800" dirty="0"/>
              <a:t>Após a execução do comando, é possível ver a </a:t>
            </a:r>
            <a:r>
              <a:rPr lang="pt-BR" sz="2800" dirty="0" err="1"/>
              <a:t>branch</a:t>
            </a:r>
            <a:r>
              <a:rPr lang="pt-BR" sz="2800" dirty="0"/>
              <a:t> nova na página do projeto no GitHub.</a:t>
            </a:r>
          </a:p>
        </p:txBody>
      </p:sp>
    </p:spTree>
    <p:extLst>
      <p:ext uri="{BB962C8B-B14F-4D97-AF65-F5344CB8AC3E}">
        <p14:creationId xmlns:p14="http://schemas.microsoft.com/office/powerpoint/2010/main" val="9542916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450B656-09DC-C64C-BB85-92DE5291FE9D}"/>
              </a:ext>
            </a:extLst>
          </p:cNvPr>
          <p:cNvPicPr>
            <a:picLocks noChangeAspect="1"/>
          </p:cNvPicPr>
          <p:nvPr/>
        </p:nvPicPr>
        <p:blipFill>
          <a:blip r:embed="rId2"/>
          <a:stretch>
            <a:fillRect/>
          </a:stretch>
        </p:blipFill>
        <p:spPr>
          <a:xfrm>
            <a:off x="-1" y="819149"/>
            <a:ext cx="9140651" cy="5806503"/>
          </a:xfrm>
          <a:prstGeom prst="rect">
            <a:avLst/>
          </a:prstGeom>
        </p:spPr>
      </p:pic>
    </p:spTree>
    <p:extLst>
      <p:ext uri="{BB962C8B-B14F-4D97-AF65-F5344CB8AC3E}">
        <p14:creationId xmlns:p14="http://schemas.microsoft.com/office/powerpoint/2010/main" val="25289015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listar as </a:t>
            </a:r>
            <a:r>
              <a:rPr lang="pt-BR" sz="2800" dirty="0" err="1"/>
              <a:t>branches</a:t>
            </a:r>
            <a:r>
              <a:rPr lang="pt-BR" sz="2800" dirty="0"/>
              <a:t> remotas e locais com o comando </a:t>
            </a:r>
            <a:r>
              <a:rPr lang="pt-BR" sz="2800" i="1" dirty="0" err="1"/>
              <a:t>git</a:t>
            </a:r>
            <a:r>
              <a:rPr lang="pt-BR" sz="2800" i="1" dirty="0"/>
              <a:t> </a:t>
            </a:r>
            <a:r>
              <a:rPr lang="pt-BR" sz="2800" i="1" dirty="0" err="1"/>
              <a:t>branch</a:t>
            </a:r>
            <a:r>
              <a:rPr lang="pt-BR" sz="2800" i="1" dirty="0"/>
              <a:t> -</a:t>
            </a:r>
            <a:r>
              <a:rPr lang="pt-BR" sz="2800" i="1" dirty="0" err="1"/>
              <a:t>av</a:t>
            </a:r>
            <a:r>
              <a:rPr lang="pt-BR" sz="2800" dirty="0"/>
              <a:t>, é possível observar as </a:t>
            </a:r>
            <a:r>
              <a:rPr lang="pt-BR" sz="2800" dirty="0" err="1"/>
              <a:t>branches</a:t>
            </a:r>
            <a:r>
              <a:rPr lang="pt-BR" sz="2800" dirty="0"/>
              <a:t> remotas com o </a:t>
            </a:r>
            <a:r>
              <a:rPr lang="pt-BR" sz="2800" i="1" dirty="0" err="1"/>
              <a:t>origin</a:t>
            </a:r>
            <a:r>
              <a:rPr lang="pt-BR" sz="2800" dirty="0"/>
              <a:t>/</a:t>
            </a:r>
            <a:r>
              <a:rPr lang="pt-BR" sz="2800" i="1" dirty="0" err="1"/>
              <a:t>nomebranch</a:t>
            </a:r>
            <a:r>
              <a:rPr lang="pt-BR" sz="2800" dirty="0"/>
              <a:t> sendo listadas.</a:t>
            </a:r>
          </a:p>
        </p:txBody>
      </p:sp>
    </p:spTree>
    <p:extLst>
      <p:ext uri="{BB962C8B-B14F-4D97-AF65-F5344CB8AC3E}">
        <p14:creationId xmlns:p14="http://schemas.microsoft.com/office/powerpoint/2010/main" val="14021073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B917EBA-E139-034C-AB9C-5638CBAC2019}"/>
              </a:ext>
            </a:extLst>
          </p:cNvPr>
          <p:cNvPicPr>
            <a:picLocks noChangeAspect="1"/>
          </p:cNvPicPr>
          <p:nvPr/>
        </p:nvPicPr>
        <p:blipFill>
          <a:blip r:embed="rId2"/>
          <a:stretch>
            <a:fillRect/>
          </a:stretch>
        </p:blipFill>
        <p:spPr>
          <a:xfrm>
            <a:off x="0" y="570008"/>
            <a:ext cx="9144000" cy="5717984"/>
          </a:xfrm>
          <a:prstGeom prst="rect">
            <a:avLst/>
          </a:prstGeom>
        </p:spPr>
      </p:pic>
    </p:spTree>
    <p:extLst>
      <p:ext uri="{BB962C8B-B14F-4D97-AF65-F5344CB8AC3E}">
        <p14:creationId xmlns:p14="http://schemas.microsoft.com/office/powerpoint/2010/main" val="16929946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536174"/>
            <a:ext cx="8192022" cy="3785652"/>
          </a:xfrm>
          <a:prstGeom prst="rect">
            <a:avLst/>
          </a:prstGeom>
          <a:noFill/>
        </p:spPr>
        <p:txBody>
          <a:bodyPr wrap="square" rtlCol="0">
            <a:spAutoFit/>
          </a:bodyPr>
          <a:lstStyle/>
          <a:p>
            <a:pPr algn="just"/>
            <a:r>
              <a:rPr lang="pt-BR" sz="3200" b="1" dirty="0"/>
              <a:t>OBTENDO NOVAS BRANCHES REMOTAS EM OUTROS REPOSITÓRIOS</a:t>
            </a:r>
          </a:p>
          <a:p>
            <a:pPr algn="just"/>
            <a:endParaRPr lang="pt-BR" sz="3200" b="1" dirty="0"/>
          </a:p>
          <a:p>
            <a:pPr marL="457200" indent="-457200" algn="just">
              <a:buFont typeface="Arial" panose="020B0604020202020204" pitchFamily="34" charset="0"/>
              <a:buChar char="•"/>
            </a:pPr>
            <a:r>
              <a:rPr lang="pt-BR" sz="2800" dirty="0"/>
              <a:t>Ao clonar um repositório existente em um novo diretório, o mesmo terá uma </a:t>
            </a:r>
            <a:r>
              <a:rPr lang="pt-BR" sz="2800" dirty="0" err="1"/>
              <a:t>branch</a:t>
            </a:r>
            <a:r>
              <a:rPr lang="pt-BR" sz="2800" dirty="0"/>
              <a:t> local </a:t>
            </a:r>
            <a:r>
              <a:rPr lang="pt-BR" sz="2800" i="1" dirty="0" err="1"/>
              <a:t>master</a:t>
            </a:r>
            <a:r>
              <a:rPr lang="pt-BR" sz="2800" dirty="0"/>
              <a:t> e as </a:t>
            </a:r>
            <a:r>
              <a:rPr lang="pt-BR" sz="2800" dirty="0" err="1"/>
              <a:t>branches</a:t>
            </a:r>
            <a:r>
              <a:rPr lang="pt-BR" sz="2800" dirty="0"/>
              <a:t> remotas existentes. As demais </a:t>
            </a:r>
            <a:r>
              <a:rPr lang="pt-BR" sz="2800" dirty="0" err="1"/>
              <a:t>branches</a:t>
            </a:r>
            <a:r>
              <a:rPr lang="pt-BR" sz="2800" dirty="0"/>
              <a:t> remotas não existem localmente.</a:t>
            </a:r>
          </a:p>
        </p:txBody>
      </p:sp>
    </p:spTree>
    <p:extLst>
      <p:ext uri="{BB962C8B-B14F-4D97-AF65-F5344CB8AC3E}">
        <p14:creationId xmlns:p14="http://schemas.microsoft.com/office/powerpoint/2010/main" val="21558068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trabalhar uma </a:t>
            </a:r>
            <a:r>
              <a:rPr lang="pt-BR" sz="2800" dirty="0" err="1"/>
              <a:t>branch</a:t>
            </a:r>
            <a:r>
              <a:rPr lang="pt-BR" sz="2800" dirty="0"/>
              <a:t> local que só existe remotamente, basta executar </a:t>
            </a:r>
            <a:r>
              <a:rPr lang="pt-BR" sz="2800" i="1" dirty="0" err="1"/>
              <a:t>git</a:t>
            </a:r>
            <a:r>
              <a:rPr lang="pt-BR" sz="2800" i="1" dirty="0"/>
              <a:t> </a:t>
            </a:r>
            <a:r>
              <a:rPr lang="pt-BR" sz="2800" i="1" dirty="0" err="1"/>
              <a:t>checkout</a:t>
            </a:r>
            <a:r>
              <a:rPr lang="pt-BR" sz="2800" i="1" dirty="0"/>
              <a:t> -</a:t>
            </a:r>
            <a:r>
              <a:rPr lang="pt-BR" sz="2800" i="1" dirty="0" err="1"/>
              <a:t>b</a:t>
            </a:r>
            <a:r>
              <a:rPr lang="pt-BR" sz="2800" i="1" dirty="0"/>
              <a:t> </a:t>
            </a:r>
            <a:r>
              <a:rPr lang="pt-BR" sz="2800" i="1" dirty="0" err="1"/>
              <a:t>nomebranch</a:t>
            </a:r>
            <a:r>
              <a:rPr lang="pt-BR" sz="2800" i="1" dirty="0"/>
              <a:t> </a:t>
            </a:r>
            <a:r>
              <a:rPr lang="pt-BR" sz="2800" i="1" dirty="0" err="1"/>
              <a:t>origin</a:t>
            </a:r>
            <a:r>
              <a:rPr lang="pt-BR" sz="2800" i="1" dirty="0"/>
              <a:t>/</a:t>
            </a:r>
            <a:r>
              <a:rPr lang="pt-BR" sz="2800" i="1" dirty="0" err="1"/>
              <a:t>nomebranch</a:t>
            </a:r>
            <a:r>
              <a:rPr lang="pt-BR" sz="2800" i="1" dirty="0"/>
              <a:t>. </a:t>
            </a:r>
            <a:r>
              <a:rPr lang="pt-BR" sz="2800" dirty="0"/>
              <a:t>O comando fará um </a:t>
            </a:r>
            <a:r>
              <a:rPr lang="pt-BR" sz="2800" dirty="0" err="1"/>
              <a:t>checkout</a:t>
            </a:r>
            <a:r>
              <a:rPr lang="pt-BR" sz="2800" dirty="0"/>
              <a:t> de uma nova </a:t>
            </a:r>
            <a:r>
              <a:rPr lang="pt-BR" sz="2800" dirty="0" err="1"/>
              <a:t>branch</a:t>
            </a:r>
            <a:r>
              <a:rPr lang="pt-BR" sz="2800" dirty="0"/>
              <a:t> local a partir da </a:t>
            </a:r>
            <a:r>
              <a:rPr lang="pt-BR" sz="2800" dirty="0" err="1"/>
              <a:t>branch</a:t>
            </a:r>
            <a:r>
              <a:rPr lang="pt-BR" sz="2800" dirty="0"/>
              <a:t> remota.</a:t>
            </a:r>
          </a:p>
          <a:p>
            <a:pPr marL="457200" indent="-457200" algn="just">
              <a:buFont typeface="Arial" panose="020B0604020202020204" pitchFamily="34" charset="0"/>
              <a:buChar char="•"/>
            </a:pPr>
            <a:r>
              <a:rPr lang="pt-BR" sz="2800" dirty="0" err="1"/>
              <a:t>Branches</a:t>
            </a:r>
            <a:r>
              <a:rPr lang="pt-BR" sz="2800" dirty="0"/>
              <a:t> locais criadas a partir de </a:t>
            </a:r>
            <a:r>
              <a:rPr lang="pt-BR" sz="2800" dirty="0" err="1"/>
              <a:t>branches</a:t>
            </a:r>
            <a:r>
              <a:rPr lang="pt-BR" sz="2800" dirty="0"/>
              <a:t> remotas são chamadas de </a:t>
            </a:r>
            <a:r>
              <a:rPr lang="pt-BR" sz="2800" i="1" dirty="0" err="1"/>
              <a:t>trackint</a:t>
            </a:r>
            <a:r>
              <a:rPr lang="pt-BR" sz="2800" i="1" dirty="0"/>
              <a:t> </a:t>
            </a:r>
            <a:r>
              <a:rPr lang="pt-BR" sz="2800" i="1" dirty="0" err="1"/>
              <a:t>branches</a:t>
            </a:r>
            <a:r>
              <a:rPr lang="pt-BR" sz="2800" i="1" dirty="0"/>
              <a:t>.</a:t>
            </a:r>
            <a:endParaRPr lang="pt-BR" sz="2800" dirty="0"/>
          </a:p>
        </p:txBody>
      </p:sp>
    </p:spTree>
    <p:extLst>
      <p:ext uri="{BB962C8B-B14F-4D97-AF65-F5344CB8AC3E}">
        <p14:creationId xmlns:p14="http://schemas.microsoft.com/office/powerpoint/2010/main" val="3154074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Uma maneira mais resumida de criar uma </a:t>
            </a:r>
            <a:r>
              <a:rPr lang="pt-BR" sz="2800" i="1" dirty="0" err="1"/>
              <a:t>tracking</a:t>
            </a:r>
            <a:r>
              <a:rPr lang="pt-BR" sz="2800" i="1" dirty="0"/>
              <a:t> </a:t>
            </a:r>
            <a:r>
              <a:rPr lang="pt-BR" sz="2800" i="1" dirty="0" err="1"/>
              <a:t>branch</a:t>
            </a:r>
            <a:r>
              <a:rPr lang="pt-BR" sz="2800" dirty="0"/>
              <a:t> é utilizar a opção </a:t>
            </a:r>
            <a:r>
              <a:rPr lang="pt-BR" sz="2800" i="1" dirty="0"/>
              <a:t>-t</a:t>
            </a:r>
            <a:r>
              <a:rPr lang="pt-BR" sz="2800" dirty="0"/>
              <a:t>. O comando seria </a:t>
            </a:r>
            <a:r>
              <a:rPr lang="pt-BR" sz="2800" i="1" dirty="0" err="1"/>
              <a:t>git</a:t>
            </a:r>
            <a:r>
              <a:rPr lang="pt-BR" sz="2800" i="1" dirty="0"/>
              <a:t> </a:t>
            </a:r>
            <a:r>
              <a:rPr lang="pt-BR" sz="2800" i="1" dirty="0" err="1"/>
              <a:t>checkout</a:t>
            </a:r>
            <a:r>
              <a:rPr lang="pt-BR" sz="2800" i="1" dirty="0"/>
              <a:t> –</a:t>
            </a:r>
            <a:r>
              <a:rPr lang="pt-BR" sz="2800" i="1" dirty="0" err="1"/>
              <a:t>t</a:t>
            </a:r>
            <a:r>
              <a:rPr lang="pt-BR" sz="2800" i="1" dirty="0"/>
              <a:t> </a:t>
            </a:r>
            <a:r>
              <a:rPr lang="pt-BR" sz="2800" i="1" dirty="0" err="1"/>
              <a:t>origin</a:t>
            </a:r>
            <a:r>
              <a:rPr lang="pt-BR" sz="2800" i="1" dirty="0"/>
              <a:t>/</a:t>
            </a:r>
            <a:r>
              <a:rPr lang="pt-BR" sz="2800" i="1" dirty="0" err="1"/>
              <a:t>nomebranch</a:t>
            </a:r>
            <a:r>
              <a:rPr lang="pt-BR" sz="2800" i="1" dirty="0"/>
              <a:t>, </a:t>
            </a:r>
            <a:r>
              <a:rPr lang="pt-BR" sz="2800" dirty="0"/>
              <a:t>e criaria localmente a </a:t>
            </a:r>
            <a:r>
              <a:rPr lang="pt-BR" sz="2800" dirty="0" err="1"/>
              <a:t>tracking</a:t>
            </a:r>
            <a:r>
              <a:rPr lang="pt-BR" sz="2800" dirty="0"/>
              <a:t> </a:t>
            </a:r>
            <a:r>
              <a:rPr lang="pt-BR" sz="2800" dirty="0" err="1"/>
              <a:t>branch</a:t>
            </a:r>
            <a:r>
              <a:rPr lang="pt-BR" sz="2800" dirty="0"/>
              <a:t> relacionada com a </a:t>
            </a:r>
            <a:r>
              <a:rPr lang="pt-BR" sz="2800" dirty="0" err="1"/>
              <a:t>branch</a:t>
            </a:r>
            <a:r>
              <a:rPr lang="pt-BR" sz="2800" dirty="0"/>
              <a:t> remota.</a:t>
            </a:r>
          </a:p>
        </p:txBody>
      </p:sp>
    </p:spTree>
    <p:extLst>
      <p:ext uri="{BB962C8B-B14F-4D97-AF65-F5344CB8AC3E}">
        <p14:creationId xmlns:p14="http://schemas.microsoft.com/office/powerpoint/2010/main" val="3537077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997839"/>
            <a:ext cx="8192022" cy="2862322"/>
          </a:xfrm>
          <a:prstGeom prst="rect">
            <a:avLst/>
          </a:prstGeom>
          <a:noFill/>
        </p:spPr>
        <p:txBody>
          <a:bodyPr wrap="square" rtlCol="0">
            <a:spAutoFit/>
          </a:bodyPr>
          <a:lstStyle/>
          <a:p>
            <a:pPr algn="just"/>
            <a:r>
              <a:rPr lang="pt-BR" sz="3200" b="1" dirty="0"/>
              <a:t>ENVIANDO COMMITS PARA O REPOSITÓRIO CENTRAL</a:t>
            </a:r>
          </a:p>
          <a:p>
            <a:pPr algn="just"/>
            <a:endParaRPr lang="pt-BR" sz="3200" dirty="0"/>
          </a:p>
          <a:p>
            <a:pPr marL="457200" indent="-457200" algn="just">
              <a:buFont typeface="Arial" panose="020B0604020202020204" pitchFamily="34" charset="0"/>
              <a:buChar char="•"/>
            </a:pPr>
            <a:r>
              <a:rPr lang="pt-BR" sz="2800" dirty="0"/>
              <a:t>Para enviar alterações na </a:t>
            </a:r>
            <a:r>
              <a:rPr lang="pt-BR" sz="2800" dirty="0" err="1"/>
              <a:t>branch</a:t>
            </a:r>
            <a:r>
              <a:rPr lang="pt-BR" sz="2800" dirty="0"/>
              <a:t> </a:t>
            </a:r>
            <a:r>
              <a:rPr lang="pt-BR" sz="2800" i="1" dirty="0" err="1"/>
              <a:t>master</a:t>
            </a:r>
            <a:r>
              <a:rPr lang="pt-BR" sz="2800" dirty="0"/>
              <a:t> para o repositório remoto, basta executar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master</a:t>
            </a:r>
            <a:r>
              <a:rPr lang="pt-BR" sz="2800" dirty="0"/>
              <a:t>.</a:t>
            </a:r>
          </a:p>
        </p:txBody>
      </p:sp>
    </p:spTree>
    <p:extLst>
      <p:ext uri="{BB962C8B-B14F-4D97-AF65-F5344CB8AC3E}">
        <p14:creationId xmlns:p14="http://schemas.microsoft.com/office/powerpoint/2010/main" val="15112217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997839"/>
            <a:ext cx="8192022" cy="2862322"/>
          </a:xfrm>
          <a:prstGeom prst="rect">
            <a:avLst/>
          </a:prstGeom>
          <a:noFill/>
        </p:spPr>
        <p:txBody>
          <a:bodyPr wrap="square" rtlCol="0">
            <a:spAutoFit/>
          </a:bodyPr>
          <a:lstStyle/>
          <a:p>
            <a:pPr algn="just"/>
            <a:r>
              <a:rPr lang="pt-BR" sz="3200" b="1" dirty="0"/>
              <a:t>OBTENDO COMMITS DE UMA BRANCH REMOTA</a:t>
            </a:r>
          </a:p>
          <a:p>
            <a:pPr algn="just"/>
            <a:endParaRPr lang="pt-BR" sz="3200" dirty="0"/>
          </a:p>
          <a:p>
            <a:pPr marL="457200" indent="-457200" algn="just">
              <a:buFont typeface="Arial" panose="020B0604020202020204" pitchFamily="34" charset="0"/>
              <a:buChar char="•"/>
            </a:pPr>
            <a:r>
              <a:rPr lang="pt-BR" sz="2800" dirty="0"/>
              <a:t>Um repositório remoto clonado pode estar sendo trabalhado, porém o repositório no GitHub está alguns </a:t>
            </a:r>
            <a:r>
              <a:rPr lang="pt-BR" sz="2800" dirty="0" err="1"/>
              <a:t>commits</a:t>
            </a:r>
            <a:r>
              <a:rPr lang="pt-BR" sz="2800" dirty="0"/>
              <a:t> a frente.</a:t>
            </a:r>
          </a:p>
        </p:txBody>
      </p:sp>
    </p:spTree>
    <p:extLst>
      <p:ext uri="{BB962C8B-B14F-4D97-AF65-F5344CB8AC3E}">
        <p14:creationId xmlns:p14="http://schemas.microsoft.com/office/powerpoint/2010/main" val="15114275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090172"/>
            <a:ext cx="8192022" cy="2677656"/>
          </a:xfrm>
          <a:prstGeom prst="rect">
            <a:avLst/>
          </a:prstGeom>
          <a:noFill/>
        </p:spPr>
        <p:txBody>
          <a:bodyPr wrap="square" rtlCol="0">
            <a:spAutoFit/>
          </a:bodyPr>
          <a:lstStyle/>
          <a:p>
            <a:pPr algn="just"/>
            <a:r>
              <a:rPr lang="pt-BR" sz="2800" b="1" dirty="0"/>
              <a:t>TRAZENDO COMMITS DE UM REPOSITÓRIO REMOTO COM FETCH</a:t>
            </a:r>
          </a:p>
          <a:p>
            <a:pPr algn="just"/>
            <a:endParaRPr lang="pt-BR" sz="2800" dirty="0"/>
          </a:p>
          <a:p>
            <a:pPr marL="457200" indent="-457200" algn="just">
              <a:buFont typeface="Arial" panose="020B0604020202020204" pitchFamily="34" charset="0"/>
              <a:buChar char="•"/>
            </a:pPr>
            <a:r>
              <a:rPr lang="pt-BR" sz="2800" dirty="0"/>
              <a:t>Com o comando </a:t>
            </a:r>
            <a:r>
              <a:rPr lang="pt-BR" sz="2800" i="1" dirty="0" err="1"/>
              <a:t>git</a:t>
            </a:r>
            <a:r>
              <a:rPr lang="pt-BR" sz="2800" i="1" dirty="0"/>
              <a:t> </a:t>
            </a:r>
            <a:r>
              <a:rPr lang="pt-BR" sz="2800" i="1" dirty="0" err="1"/>
              <a:t>fetch</a:t>
            </a:r>
            <a:r>
              <a:rPr lang="pt-BR" sz="2800" i="1" dirty="0"/>
              <a:t> </a:t>
            </a:r>
            <a:r>
              <a:rPr lang="pt-BR" sz="2800" i="1" dirty="0" err="1"/>
              <a:t>origin</a:t>
            </a:r>
            <a:r>
              <a:rPr lang="pt-BR" sz="2800" dirty="0"/>
              <a:t>, o </a:t>
            </a:r>
            <a:r>
              <a:rPr lang="pt-BR" sz="2800" dirty="0" err="1"/>
              <a:t>Git</a:t>
            </a:r>
            <a:r>
              <a:rPr lang="pt-BR" sz="2800" dirty="0"/>
              <a:t> traz os </a:t>
            </a:r>
            <a:r>
              <a:rPr lang="pt-BR" sz="2800" dirty="0" err="1"/>
              <a:t>commits</a:t>
            </a:r>
            <a:r>
              <a:rPr lang="pt-BR" sz="2800" dirty="0"/>
              <a:t> de uma </a:t>
            </a:r>
            <a:r>
              <a:rPr lang="pt-BR" sz="2800" dirty="0" err="1"/>
              <a:t>branch</a:t>
            </a:r>
            <a:r>
              <a:rPr lang="pt-BR" sz="2800" dirty="0"/>
              <a:t> remota que não estavam presentes localmente.</a:t>
            </a:r>
          </a:p>
        </p:txBody>
      </p:sp>
    </p:spTree>
    <p:extLst>
      <p:ext uri="{BB962C8B-B14F-4D97-AF65-F5344CB8AC3E}">
        <p14:creationId xmlns:p14="http://schemas.microsoft.com/office/powerpoint/2010/main" val="3468828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pic>
        <p:nvPicPr>
          <p:cNvPr id="5" name="Picture 4">
            <a:extLst>
              <a:ext uri="{FF2B5EF4-FFF2-40B4-BE49-F238E27FC236}">
                <a16:creationId xmlns:a16="http://schemas.microsoft.com/office/drawing/2014/main" xmlns="" id="{1879A921-09E5-BF49-9732-FFC88D8C244C}"/>
              </a:ext>
            </a:extLst>
          </p:cNvPr>
          <p:cNvPicPr>
            <a:picLocks noChangeAspect="1"/>
          </p:cNvPicPr>
          <p:nvPr/>
        </p:nvPicPr>
        <p:blipFill>
          <a:blip r:embed="rId2"/>
          <a:stretch>
            <a:fillRect/>
          </a:stretch>
        </p:blipFill>
        <p:spPr>
          <a:xfrm>
            <a:off x="401914" y="1434566"/>
            <a:ext cx="8340171" cy="3856973"/>
          </a:xfrm>
          <a:prstGeom prst="rect">
            <a:avLst/>
          </a:prstGeom>
        </p:spPr>
      </p:pic>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CRIANDO UM REPOSITÓRIO</a:t>
            </a:r>
          </a:p>
        </p:txBody>
      </p:sp>
    </p:spTree>
    <p:extLst>
      <p:ext uri="{BB962C8B-B14F-4D97-AF65-F5344CB8AC3E}">
        <p14:creationId xmlns:p14="http://schemas.microsoft.com/office/powerpoint/2010/main" val="394335328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MESCLANDO BRANCHES REMOTAS E LOCAIS COM MERGE</a:t>
            </a:r>
          </a:p>
          <a:p>
            <a:pPr algn="just"/>
            <a:endParaRPr lang="pt-BR" sz="3200" dirty="0"/>
          </a:p>
          <a:p>
            <a:pPr marL="457200" indent="-457200" algn="just">
              <a:buFont typeface="Arial" panose="020B0604020202020204" pitchFamily="34" charset="0"/>
              <a:buChar char="•"/>
            </a:pPr>
            <a:r>
              <a:rPr lang="pt-BR" sz="2800" dirty="0"/>
              <a:t>Mesclar uma </a:t>
            </a:r>
            <a:r>
              <a:rPr lang="pt-BR" sz="2800" dirty="0" err="1"/>
              <a:t>branch</a:t>
            </a:r>
            <a:r>
              <a:rPr lang="pt-BR" sz="2800" dirty="0"/>
              <a:t> remota com uma </a:t>
            </a:r>
            <a:r>
              <a:rPr lang="pt-BR" sz="2800" dirty="0" err="1"/>
              <a:t>branch</a:t>
            </a:r>
            <a:r>
              <a:rPr lang="pt-BR" sz="2800" dirty="0"/>
              <a:t> local é simples. Basta utilizar apenas o comando </a:t>
            </a:r>
            <a:r>
              <a:rPr lang="pt-BR" sz="2800" i="1" dirty="0" err="1"/>
              <a:t>git</a:t>
            </a:r>
            <a:r>
              <a:rPr lang="pt-BR" sz="2800" i="1" dirty="0"/>
              <a:t> merge </a:t>
            </a:r>
            <a:r>
              <a:rPr lang="pt-BR" sz="2800" i="1" dirty="0" err="1"/>
              <a:t>origin</a:t>
            </a:r>
            <a:r>
              <a:rPr lang="pt-BR" sz="2800" i="1" dirty="0"/>
              <a:t>/</a:t>
            </a:r>
            <a:r>
              <a:rPr lang="pt-BR" sz="2800" i="1" dirty="0" err="1"/>
              <a:t>master</a:t>
            </a:r>
            <a:r>
              <a:rPr lang="pt-BR" sz="2800" i="1" dirty="0"/>
              <a:t> -m “Mesclando </a:t>
            </a:r>
            <a:r>
              <a:rPr lang="pt-BR" sz="2800" i="1" dirty="0" err="1"/>
              <a:t>origin</a:t>
            </a:r>
            <a:r>
              <a:rPr lang="pt-BR" sz="2800" i="1" dirty="0"/>
              <a:t>/</a:t>
            </a:r>
            <a:r>
              <a:rPr lang="pt-BR" sz="2800" i="1" dirty="0" err="1"/>
              <a:t>master</a:t>
            </a:r>
            <a:r>
              <a:rPr lang="pt-BR" sz="2800" i="1" dirty="0"/>
              <a:t> em </a:t>
            </a:r>
            <a:r>
              <a:rPr lang="pt-BR" sz="2800" i="1" dirty="0" err="1"/>
              <a:t>master</a:t>
            </a:r>
            <a:r>
              <a:rPr lang="pt-BR" sz="2800" i="1" dirty="0"/>
              <a:t>”</a:t>
            </a:r>
            <a:r>
              <a:rPr lang="pt-BR" sz="2800" dirty="0"/>
              <a:t>.</a:t>
            </a:r>
          </a:p>
          <a:p>
            <a:pPr marL="457200" indent="-457200" algn="just">
              <a:buFont typeface="Arial" panose="020B0604020202020204" pitchFamily="34" charset="0"/>
              <a:buChar char="•"/>
            </a:pPr>
            <a:r>
              <a:rPr lang="pt-BR" sz="2800" dirty="0"/>
              <a:t>Feito isso, as mudanças do GitHub são aplicadas na </a:t>
            </a:r>
            <a:r>
              <a:rPr lang="pt-BR" sz="2800" dirty="0" err="1"/>
              <a:t>branch</a:t>
            </a:r>
            <a:r>
              <a:rPr lang="pt-BR" sz="2800" dirty="0"/>
              <a:t> local </a:t>
            </a:r>
            <a:r>
              <a:rPr lang="pt-BR" sz="2800" i="1" dirty="0" err="1"/>
              <a:t>master</a:t>
            </a:r>
            <a:r>
              <a:rPr lang="pt-BR" sz="2800" i="1" dirty="0"/>
              <a:t>.</a:t>
            </a:r>
            <a:endParaRPr lang="pt-BR" sz="2800" dirty="0"/>
          </a:p>
        </p:txBody>
      </p:sp>
    </p:spTree>
    <p:extLst>
      <p:ext uri="{BB962C8B-B14F-4D97-AF65-F5344CB8AC3E}">
        <p14:creationId xmlns:p14="http://schemas.microsoft.com/office/powerpoint/2010/main" val="39962434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782395"/>
            <a:ext cx="8192022" cy="3293209"/>
          </a:xfrm>
          <a:prstGeom prst="rect">
            <a:avLst/>
          </a:prstGeom>
          <a:noFill/>
        </p:spPr>
        <p:txBody>
          <a:bodyPr wrap="square" rtlCol="0">
            <a:spAutoFit/>
          </a:bodyPr>
          <a:lstStyle/>
          <a:p>
            <a:pPr algn="just"/>
            <a:r>
              <a:rPr lang="pt-BR" sz="3200" b="1" dirty="0"/>
              <a:t>MESCLANDO BRANCHES REMOTAS E LOCAIS COM REBASE</a:t>
            </a:r>
          </a:p>
          <a:p>
            <a:pPr algn="just"/>
            <a:endParaRPr lang="pt-BR" sz="3200" dirty="0"/>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rebase</a:t>
            </a:r>
            <a:r>
              <a:rPr lang="pt-BR" sz="2800" i="1" dirty="0"/>
              <a:t> </a:t>
            </a:r>
            <a:r>
              <a:rPr lang="pt-BR" sz="2800" i="1" dirty="0" err="1"/>
              <a:t>origin</a:t>
            </a:r>
            <a:r>
              <a:rPr lang="pt-BR" sz="2800" i="1" dirty="0"/>
              <a:t>/</a:t>
            </a:r>
            <a:r>
              <a:rPr lang="pt-BR" sz="2800" i="1" dirty="0" err="1"/>
              <a:t>master</a:t>
            </a:r>
            <a:r>
              <a:rPr lang="pt-BR" sz="2800" i="1" dirty="0"/>
              <a:t> </a:t>
            </a:r>
            <a:r>
              <a:rPr lang="pt-BR" sz="2800" dirty="0"/>
              <a:t>é a alternativa ao merge. Feito isso, as mudanças do GitHub são aplicadas na </a:t>
            </a:r>
            <a:r>
              <a:rPr lang="pt-BR" sz="2800" dirty="0" err="1"/>
              <a:t>branch</a:t>
            </a:r>
            <a:r>
              <a:rPr lang="pt-BR" sz="2800" dirty="0"/>
              <a:t> local </a:t>
            </a:r>
            <a:r>
              <a:rPr lang="pt-BR" sz="2800" i="1" dirty="0" err="1"/>
              <a:t>master</a:t>
            </a:r>
            <a:r>
              <a:rPr lang="pt-BR" sz="2800" dirty="0"/>
              <a:t>, porém sem </a:t>
            </a:r>
            <a:r>
              <a:rPr lang="pt-BR" sz="2800" dirty="0" err="1"/>
              <a:t>commit</a:t>
            </a:r>
            <a:r>
              <a:rPr lang="pt-BR" sz="2800" dirty="0"/>
              <a:t> de merge.</a:t>
            </a:r>
          </a:p>
        </p:txBody>
      </p:sp>
    </p:spTree>
    <p:extLst>
      <p:ext uri="{BB962C8B-B14F-4D97-AF65-F5344CB8AC3E}">
        <p14:creationId xmlns:p14="http://schemas.microsoft.com/office/powerpoint/2010/main" val="24158908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OBTENDO COMMITS E MESCLANDO DE UMA VEZ COM PULL</a:t>
            </a:r>
          </a:p>
          <a:p>
            <a:pPr algn="just"/>
            <a:endParaRPr lang="pt-BR" sz="3200" dirty="0"/>
          </a:p>
          <a:p>
            <a:pPr marL="457200" indent="-457200" algn="just">
              <a:buFont typeface="Arial" panose="020B0604020202020204" pitchFamily="34" charset="0"/>
              <a:buChar char="•"/>
            </a:pPr>
            <a:r>
              <a:rPr lang="pt-BR" sz="2800" dirty="0"/>
              <a:t>Trazer os </a:t>
            </a:r>
            <a:r>
              <a:rPr lang="pt-BR" sz="2800" dirty="0" err="1"/>
              <a:t>commits</a:t>
            </a:r>
            <a:r>
              <a:rPr lang="pt-BR" sz="2800" dirty="0"/>
              <a:t> de uma </a:t>
            </a:r>
            <a:r>
              <a:rPr lang="pt-BR" sz="2800" dirty="0" err="1"/>
              <a:t>branch</a:t>
            </a:r>
            <a:r>
              <a:rPr lang="pt-BR" sz="2800" dirty="0"/>
              <a:t> remota para uma </a:t>
            </a:r>
            <a:r>
              <a:rPr lang="pt-BR" sz="2800" dirty="0" err="1"/>
              <a:t>branch</a:t>
            </a:r>
            <a:r>
              <a:rPr lang="pt-BR" sz="2800" dirty="0"/>
              <a:t> local, e mesclar esses </a:t>
            </a:r>
            <a:r>
              <a:rPr lang="pt-BR" sz="2800" dirty="0" err="1"/>
              <a:t>commits</a:t>
            </a:r>
            <a:r>
              <a:rPr lang="pt-BR" sz="2800" dirty="0"/>
              <a:t>, em um único comando, é possível apenas rodando um </a:t>
            </a:r>
            <a:r>
              <a:rPr lang="pt-BR" sz="2800" i="1" dirty="0" err="1"/>
              <a:t>git</a:t>
            </a:r>
            <a:r>
              <a:rPr lang="pt-BR" sz="2800" i="1" dirty="0"/>
              <a:t> </a:t>
            </a:r>
            <a:r>
              <a:rPr lang="pt-BR" sz="2800" i="1" dirty="0" err="1"/>
              <a:t>pull</a:t>
            </a:r>
            <a:r>
              <a:rPr lang="pt-BR" sz="2800" dirty="0"/>
              <a:t>. </a:t>
            </a:r>
          </a:p>
          <a:p>
            <a:pPr marL="457200" indent="-457200" algn="just">
              <a:buFont typeface="Arial" panose="020B0604020202020204" pitchFamily="34" charset="0"/>
              <a:buChar char="•"/>
            </a:pPr>
            <a:r>
              <a:rPr lang="pt-BR" sz="2800" dirty="0"/>
              <a:t>Um editor de texto será aberto para informar a mensagem do </a:t>
            </a:r>
            <a:r>
              <a:rPr lang="pt-BR" sz="2800" dirty="0" err="1"/>
              <a:t>commit</a:t>
            </a:r>
            <a:r>
              <a:rPr lang="pt-BR" sz="2800" dirty="0"/>
              <a:t> de merge.</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pull</a:t>
            </a:r>
            <a:r>
              <a:rPr lang="pt-BR" sz="2800" dirty="0"/>
              <a:t> possui o mesmo efeito de </a:t>
            </a:r>
            <a:r>
              <a:rPr lang="pt-BR" sz="2800" i="1" dirty="0" err="1"/>
              <a:t>git</a:t>
            </a:r>
            <a:r>
              <a:rPr lang="pt-BR" sz="2800" i="1" dirty="0"/>
              <a:t> </a:t>
            </a:r>
            <a:r>
              <a:rPr lang="pt-BR" sz="2800" i="1" dirty="0" err="1"/>
              <a:t>fetch</a:t>
            </a:r>
            <a:r>
              <a:rPr lang="pt-BR" sz="2800" i="1" dirty="0"/>
              <a:t> </a:t>
            </a:r>
            <a:r>
              <a:rPr lang="pt-BR" sz="2800" i="1" dirty="0" err="1"/>
              <a:t>origin</a:t>
            </a:r>
            <a:r>
              <a:rPr lang="pt-BR" sz="2800" i="1" dirty="0"/>
              <a:t> </a:t>
            </a:r>
            <a:r>
              <a:rPr lang="pt-BR" sz="2800" dirty="0"/>
              <a:t>seguido de </a:t>
            </a:r>
            <a:r>
              <a:rPr lang="pt-BR" sz="2800" i="1" dirty="0" err="1"/>
              <a:t>git</a:t>
            </a:r>
            <a:r>
              <a:rPr lang="pt-BR" sz="2800" i="1" dirty="0"/>
              <a:t> merge </a:t>
            </a:r>
            <a:r>
              <a:rPr lang="pt-BR" sz="2800" i="1" dirty="0" err="1"/>
              <a:t>origin</a:t>
            </a:r>
            <a:r>
              <a:rPr lang="pt-BR" sz="2800" i="1" dirty="0"/>
              <a:t>/</a:t>
            </a:r>
            <a:r>
              <a:rPr lang="pt-BR" sz="2800" i="1" dirty="0" err="1"/>
              <a:t>master</a:t>
            </a:r>
            <a:r>
              <a:rPr lang="pt-BR" sz="2800" i="1" dirty="0"/>
              <a:t>.</a:t>
            </a:r>
            <a:endParaRPr lang="pt-BR" sz="2800" dirty="0"/>
          </a:p>
        </p:txBody>
      </p:sp>
    </p:spTree>
    <p:extLst>
      <p:ext uri="{BB962C8B-B14F-4D97-AF65-F5344CB8AC3E}">
        <p14:creationId xmlns:p14="http://schemas.microsoft.com/office/powerpoint/2010/main" val="3366334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Caso o usuário desejar que o </a:t>
            </a:r>
            <a:r>
              <a:rPr lang="pt-BR" sz="2800" i="1" dirty="0" err="1"/>
              <a:t>git</a:t>
            </a:r>
            <a:r>
              <a:rPr lang="pt-BR" sz="2800" i="1" dirty="0"/>
              <a:t> </a:t>
            </a:r>
            <a:r>
              <a:rPr lang="pt-BR" sz="2800" i="1" dirty="0" err="1"/>
              <a:t>pull</a:t>
            </a:r>
            <a:r>
              <a:rPr lang="pt-BR" sz="2800" dirty="0"/>
              <a:t> tenha o efeito de </a:t>
            </a:r>
            <a:r>
              <a:rPr lang="pt-BR" sz="2800" i="1" dirty="0" err="1"/>
              <a:t>git</a:t>
            </a:r>
            <a:r>
              <a:rPr lang="pt-BR" sz="2800" i="1" dirty="0"/>
              <a:t> </a:t>
            </a:r>
            <a:r>
              <a:rPr lang="pt-BR" sz="2800" i="1" dirty="0" err="1"/>
              <a:t>fetch</a:t>
            </a:r>
            <a:r>
              <a:rPr lang="pt-BR" sz="2800" i="1" dirty="0"/>
              <a:t> </a:t>
            </a:r>
            <a:r>
              <a:rPr lang="pt-BR" sz="2800" i="1" dirty="0" err="1"/>
              <a:t>origin</a:t>
            </a:r>
            <a:r>
              <a:rPr lang="pt-BR" sz="2800" dirty="0"/>
              <a:t> seguido de </a:t>
            </a:r>
            <a:r>
              <a:rPr lang="pt-BR" sz="2800" i="1" dirty="0" err="1"/>
              <a:t>git</a:t>
            </a:r>
            <a:r>
              <a:rPr lang="pt-BR" sz="2800" i="1" dirty="0"/>
              <a:t> </a:t>
            </a:r>
            <a:r>
              <a:rPr lang="pt-BR" sz="2800" i="1" dirty="0" err="1"/>
              <a:t>rebase</a:t>
            </a:r>
            <a:r>
              <a:rPr lang="pt-BR" sz="2800" i="1" dirty="0"/>
              <a:t> </a:t>
            </a:r>
            <a:r>
              <a:rPr lang="pt-BR" sz="2800" i="1" dirty="0" err="1"/>
              <a:t>origin</a:t>
            </a:r>
            <a:r>
              <a:rPr lang="pt-BR" sz="2800" i="1" dirty="0"/>
              <a:t>/</a:t>
            </a:r>
            <a:r>
              <a:rPr lang="pt-BR" sz="2800" i="1" dirty="0" err="1"/>
              <a:t>master</a:t>
            </a:r>
            <a:r>
              <a:rPr lang="pt-BR" sz="2800" dirty="0"/>
              <a:t>, basta rodar o seguinte comando </a:t>
            </a:r>
            <a:r>
              <a:rPr lang="pt-BR" sz="2800" i="1" dirty="0" err="1"/>
              <a:t>git</a:t>
            </a:r>
            <a:r>
              <a:rPr lang="pt-BR" sz="2800" i="1" dirty="0"/>
              <a:t> </a:t>
            </a:r>
            <a:r>
              <a:rPr lang="pt-BR" sz="2800" i="1" dirty="0" err="1"/>
              <a:t>pull</a:t>
            </a:r>
            <a:r>
              <a:rPr lang="pt-BR" sz="2800" i="1" dirty="0"/>
              <a:t> --</a:t>
            </a:r>
            <a:r>
              <a:rPr lang="pt-BR" sz="2800" i="1" dirty="0" err="1"/>
              <a:t>rebase</a:t>
            </a:r>
            <a:r>
              <a:rPr lang="pt-BR" sz="2800" dirty="0"/>
              <a:t>.</a:t>
            </a:r>
          </a:p>
        </p:txBody>
      </p:sp>
    </p:spTree>
    <p:extLst>
      <p:ext uri="{BB962C8B-B14F-4D97-AF65-F5344CB8AC3E}">
        <p14:creationId xmlns:p14="http://schemas.microsoft.com/office/powerpoint/2010/main" val="37635570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USAR PULL OU PULL --REBASE?</a:t>
            </a:r>
          </a:p>
          <a:p>
            <a:pPr algn="just"/>
            <a:endParaRPr lang="pt-BR" sz="3200" b="1" dirty="0"/>
          </a:p>
          <a:p>
            <a:pPr marL="457200" indent="-457200" algn="just">
              <a:buFont typeface="Arial" panose="020B0604020202020204" pitchFamily="34" charset="0"/>
              <a:buChar char="•"/>
            </a:pPr>
            <a:r>
              <a:rPr lang="pt-BR" sz="2800" i="1" dirty="0"/>
              <a:t>O comando </a:t>
            </a:r>
            <a:r>
              <a:rPr lang="pt-BR" sz="2800" i="1" dirty="0" err="1"/>
              <a:t>git</a:t>
            </a:r>
            <a:r>
              <a:rPr lang="pt-BR" sz="2800" i="1" dirty="0"/>
              <a:t> </a:t>
            </a:r>
            <a:r>
              <a:rPr lang="pt-BR" sz="2800" i="1" dirty="0" err="1"/>
              <a:t>pull</a:t>
            </a:r>
            <a:r>
              <a:rPr lang="pt-BR" sz="2800" dirty="0"/>
              <a:t> é um </a:t>
            </a:r>
            <a:r>
              <a:rPr lang="pt-BR" sz="2800" i="1" dirty="0" err="1"/>
              <a:t>git</a:t>
            </a:r>
            <a:r>
              <a:rPr lang="pt-BR" sz="2800" i="1" dirty="0"/>
              <a:t> </a:t>
            </a:r>
            <a:r>
              <a:rPr lang="pt-BR" sz="2800" i="1" dirty="0" err="1"/>
              <a:t>fetch</a:t>
            </a:r>
            <a:r>
              <a:rPr lang="pt-BR" sz="2800" dirty="0"/>
              <a:t> seguido de </a:t>
            </a:r>
            <a:r>
              <a:rPr lang="pt-BR" sz="2800" i="1" dirty="0" err="1"/>
              <a:t>git</a:t>
            </a:r>
            <a:r>
              <a:rPr lang="pt-BR" sz="2800" i="1" dirty="0"/>
              <a:t> merge</a:t>
            </a:r>
            <a:r>
              <a:rPr lang="pt-BR" sz="2800" dirty="0"/>
              <a:t>. Cada repositório possui um registro fiel do que aconteceu, com </a:t>
            </a:r>
            <a:r>
              <a:rPr lang="pt-BR" sz="2800" dirty="0" err="1"/>
              <a:t>commits</a:t>
            </a:r>
            <a:r>
              <a:rPr lang="pt-BR" sz="2800" dirty="0"/>
              <a:t> exatos, porém os vários </a:t>
            </a:r>
            <a:r>
              <a:rPr lang="pt-BR" sz="2800" dirty="0" err="1"/>
              <a:t>commits</a:t>
            </a:r>
            <a:r>
              <a:rPr lang="pt-BR" sz="2800" dirty="0"/>
              <a:t> de merge complicam o entendimento do histórico.</a:t>
            </a:r>
            <a:endParaRPr lang="pt-BR" sz="2800" i="1" dirty="0"/>
          </a:p>
        </p:txBody>
      </p:sp>
    </p:spTree>
    <p:extLst>
      <p:ext uri="{BB962C8B-B14F-4D97-AF65-F5344CB8AC3E}">
        <p14:creationId xmlns:p14="http://schemas.microsoft.com/office/powerpoint/2010/main" val="5293415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Já o comando </a:t>
            </a:r>
            <a:r>
              <a:rPr lang="pt-BR" sz="2800" i="1" dirty="0" err="1"/>
              <a:t>git</a:t>
            </a:r>
            <a:r>
              <a:rPr lang="pt-BR" sz="2800" i="1" dirty="0"/>
              <a:t> </a:t>
            </a:r>
            <a:r>
              <a:rPr lang="pt-BR" sz="2800" i="1" dirty="0" err="1"/>
              <a:t>pul</a:t>
            </a:r>
            <a:r>
              <a:rPr lang="pt-BR" sz="2800" i="1" dirty="0"/>
              <a:t> --</a:t>
            </a:r>
            <a:r>
              <a:rPr lang="pt-BR" sz="2800" i="1" dirty="0" err="1"/>
              <a:t>rebase</a:t>
            </a:r>
            <a:r>
              <a:rPr lang="pt-BR" sz="2800" i="1" dirty="0"/>
              <a:t> </a:t>
            </a:r>
            <a:r>
              <a:rPr lang="pt-BR" sz="2800" dirty="0"/>
              <a:t>é o comando </a:t>
            </a:r>
            <a:r>
              <a:rPr lang="pt-BR" sz="2800" i="1" dirty="0" err="1"/>
              <a:t>git</a:t>
            </a:r>
            <a:r>
              <a:rPr lang="pt-BR" sz="2800" i="1" dirty="0"/>
              <a:t> </a:t>
            </a:r>
            <a:r>
              <a:rPr lang="pt-BR" sz="2800" i="1" dirty="0" err="1"/>
              <a:t>fetch</a:t>
            </a:r>
            <a:r>
              <a:rPr lang="pt-BR" sz="2800" i="1" dirty="0"/>
              <a:t> </a:t>
            </a:r>
            <a:r>
              <a:rPr lang="pt-BR" sz="2800" dirty="0"/>
              <a:t>seguido de </a:t>
            </a:r>
            <a:r>
              <a:rPr lang="pt-BR" sz="2800" i="1" dirty="0" err="1"/>
              <a:t>git</a:t>
            </a:r>
            <a:r>
              <a:rPr lang="pt-BR" sz="2800" i="1" dirty="0"/>
              <a:t> </a:t>
            </a:r>
            <a:r>
              <a:rPr lang="pt-BR" sz="2800" i="1" dirty="0" err="1"/>
              <a:t>rebase</a:t>
            </a:r>
            <a:r>
              <a:rPr lang="pt-BR" sz="2800" dirty="0"/>
              <a:t>. Com isso, o histórico se torna linear, simplificando o trabalho. </a:t>
            </a:r>
          </a:p>
          <a:p>
            <a:pPr marL="457200" indent="-457200" algn="just">
              <a:buFont typeface="Arial" panose="020B0604020202020204" pitchFamily="34" charset="0"/>
              <a:buChar char="•"/>
            </a:pPr>
            <a:r>
              <a:rPr lang="pt-BR" sz="2800" dirty="0"/>
              <a:t>Entretanto, a cada </a:t>
            </a:r>
            <a:r>
              <a:rPr lang="pt-BR" sz="2800" dirty="0" err="1"/>
              <a:t>rebase</a:t>
            </a:r>
            <a:r>
              <a:rPr lang="pt-BR" sz="2800" dirty="0"/>
              <a:t> alguns </a:t>
            </a:r>
            <a:r>
              <a:rPr lang="pt-BR" sz="2800" dirty="0" err="1"/>
              <a:t>commits</a:t>
            </a:r>
            <a:r>
              <a:rPr lang="pt-BR" sz="2800" dirty="0"/>
              <a:t> são reescritos, e informações são perdidas no repositório. </a:t>
            </a:r>
          </a:p>
          <a:p>
            <a:pPr marL="457200" indent="-457200" algn="just">
              <a:buFont typeface="Arial" panose="020B0604020202020204" pitchFamily="34" charset="0"/>
              <a:buChar char="•"/>
            </a:pPr>
            <a:r>
              <a:rPr lang="pt-BR" sz="2800" dirty="0"/>
              <a:t>Corrigir conflitos pode se tornar uma tarefa complicada.</a:t>
            </a:r>
          </a:p>
        </p:txBody>
      </p:sp>
    </p:spTree>
    <p:extLst>
      <p:ext uri="{BB962C8B-B14F-4D97-AF65-F5344CB8AC3E}">
        <p14:creationId xmlns:p14="http://schemas.microsoft.com/office/powerpoint/2010/main" val="35689384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Maiores informações podem ser encontradas no seguinte link: </a:t>
            </a:r>
          </a:p>
          <a:p>
            <a:pPr marL="457200" indent="-457200" algn="just">
              <a:buFont typeface="Arial" panose="020B0604020202020204" pitchFamily="34" charset="0"/>
              <a:buChar char="•"/>
            </a:pPr>
            <a:endParaRPr lang="pt-BR" sz="2800" dirty="0"/>
          </a:p>
          <a:p>
            <a:pPr algn="just"/>
            <a:r>
              <a:rPr lang="pt-BR" sz="2800" dirty="0" err="1"/>
              <a:t>https</a:t>
            </a:r>
            <a:r>
              <a:rPr lang="pt-BR" sz="2800" dirty="0"/>
              <a:t>://</a:t>
            </a:r>
            <a:r>
              <a:rPr lang="pt-BR" sz="2800" dirty="0" err="1"/>
              <a:t>www.treinaweb.com.br</a:t>
            </a:r>
            <a:r>
              <a:rPr lang="pt-BR" sz="2800" dirty="0"/>
              <a:t>/blog/</a:t>
            </a:r>
            <a:r>
              <a:rPr lang="pt-BR" sz="2800" dirty="0" err="1"/>
              <a:t>git-merge-e-git-rebase-quando-usa-los</a:t>
            </a:r>
            <a:r>
              <a:rPr lang="pt-BR" sz="2800" dirty="0"/>
              <a:t>/</a:t>
            </a:r>
          </a:p>
        </p:txBody>
      </p:sp>
    </p:spTree>
    <p:extLst>
      <p:ext uri="{BB962C8B-B14F-4D97-AF65-F5344CB8AC3E}">
        <p14:creationId xmlns:p14="http://schemas.microsoft.com/office/powerpoint/2010/main" val="2612385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951398"/>
            <a:ext cx="8192022" cy="4955203"/>
          </a:xfrm>
          <a:prstGeom prst="rect">
            <a:avLst/>
          </a:prstGeom>
          <a:noFill/>
        </p:spPr>
        <p:txBody>
          <a:bodyPr wrap="square" rtlCol="0">
            <a:spAutoFit/>
          </a:bodyPr>
          <a:lstStyle/>
          <a:p>
            <a:pPr algn="just"/>
            <a:r>
              <a:rPr lang="pt-BR" sz="3200" b="1" dirty="0"/>
              <a:t>DELETANDO BRANCHES REMOTAS</a:t>
            </a:r>
          </a:p>
          <a:p>
            <a:pPr algn="just"/>
            <a:endParaRPr lang="pt-BR" sz="3200" b="1" dirty="0"/>
          </a:p>
          <a:p>
            <a:pPr marL="457200" indent="-457200" algn="just">
              <a:buFont typeface="Arial" panose="020B0604020202020204" pitchFamily="34" charset="0"/>
              <a:buChar char="•"/>
            </a:pPr>
            <a:r>
              <a:rPr lang="pt-BR" sz="2800" dirty="0"/>
              <a:t>Uma </a:t>
            </a:r>
            <a:r>
              <a:rPr lang="pt-BR" sz="2800" dirty="0" err="1"/>
              <a:t>branch</a:t>
            </a:r>
            <a:r>
              <a:rPr lang="pt-BR" sz="2800" dirty="0"/>
              <a:t> de um repositório pode ser deletada caso o usuário queira. O comando </a:t>
            </a:r>
            <a:r>
              <a:rPr lang="pt-BR" sz="2800" i="1" dirty="0" err="1"/>
              <a:t>git</a:t>
            </a:r>
            <a:r>
              <a:rPr lang="pt-BR" sz="2800" i="1" dirty="0"/>
              <a:t> </a:t>
            </a:r>
            <a:r>
              <a:rPr lang="pt-BR" sz="2800" i="1" dirty="0" err="1"/>
              <a:t>branch</a:t>
            </a:r>
            <a:r>
              <a:rPr lang="pt-BR" sz="2800" i="1" dirty="0"/>
              <a:t> -</a:t>
            </a:r>
            <a:r>
              <a:rPr lang="pt-BR" sz="2800" i="1" dirty="0" err="1"/>
              <a:t>D</a:t>
            </a:r>
            <a:r>
              <a:rPr lang="pt-BR" sz="2800" i="1" dirty="0"/>
              <a:t> </a:t>
            </a:r>
            <a:r>
              <a:rPr lang="pt-BR" sz="2800" i="1" dirty="0" err="1"/>
              <a:t>nomebranch</a:t>
            </a:r>
            <a:r>
              <a:rPr lang="pt-BR" sz="2800" dirty="0"/>
              <a:t> é utilizado para remover localmente a </a:t>
            </a:r>
            <a:r>
              <a:rPr lang="pt-BR" sz="2800" dirty="0" err="1"/>
              <a:t>branch</a:t>
            </a:r>
            <a:r>
              <a:rPr lang="pt-BR" sz="2800" dirty="0"/>
              <a:t> informada.</a:t>
            </a:r>
          </a:p>
          <a:p>
            <a:pPr marL="457200" indent="-457200" algn="just">
              <a:buFont typeface="Arial" panose="020B0604020202020204" pitchFamily="34" charset="0"/>
              <a:buChar char="•"/>
            </a:pPr>
            <a:r>
              <a:rPr lang="pt-BR" sz="2800" dirty="0"/>
              <a:t>No GitHub, a </a:t>
            </a:r>
            <a:r>
              <a:rPr lang="pt-BR" sz="2800" dirty="0" err="1"/>
              <a:t>branch</a:t>
            </a:r>
            <a:r>
              <a:rPr lang="pt-BR" sz="2800" dirty="0"/>
              <a:t> continua intacta. Para remover definitivamente a </a:t>
            </a:r>
            <a:r>
              <a:rPr lang="pt-BR" sz="2800" dirty="0" err="1"/>
              <a:t>branch</a:t>
            </a:r>
            <a:r>
              <a:rPr lang="pt-BR" sz="2800" dirty="0"/>
              <a:t> remota, basta executar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nomebranch</a:t>
            </a:r>
            <a:r>
              <a:rPr lang="pt-BR" sz="2800" dirty="0"/>
              <a:t>.</a:t>
            </a:r>
          </a:p>
          <a:p>
            <a:pPr marL="457200" indent="-457200" algn="just">
              <a:buFont typeface="Arial" panose="020B0604020202020204" pitchFamily="34" charset="0"/>
              <a:buChar char="•"/>
            </a:pPr>
            <a:r>
              <a:rPr lang="pt-BR" sz="2800" dirty="0"/>
              <a:t>Feito isso, ao verificar no GitHub, a </a:t>
            </a:r>
            <a:r>
              <a:rPr lang="pt-BR" sz="2800" dirty="0" err="1"/>
              <a:t>branch</a:t>
            </a:r>
            <a:r>
              <a:rPr lang="pt-BR" sz="2800" dirty="0"/>
              <a:t> informada não existirá mais.</a:t>
            </a:r>
          </a:p>
        </p:txBody>
      </p:sp>
    </p:spTree>
    <p:extLst>
      <p:ext uri="{BB962C8B-B14F-4D97-AF65-F5344CB8AC3E}">
        <p14:creationId xmlns:p14="http://schemas.microsoft.com/office/powerpoint/2010/main" val="15980618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pt-BR" dirty="0"/>
              <a:t>CAPÍTULO 8 – CONTROLANDO VERSÕES DO CÓDIGO COM TAGS</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0172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Uma prática existente é tirar uma “foto” do código no momento atual. Em casos de erros, é possível saber exatamente o código utilizado em produção, tornando fácil caçar a origem da falha. Em sistemas de controle de versão, essas “fotos” do repositório são denominadas </a:t>
            </a:r>
            <a:r>
              <a:rPr lang="pt-BR" sz="2800" i="1" dirty="0" err="1"/>
              <a:t>tags</a:t>
            </a:r>
            <a:r>
              <a:rPr lang="pt-BR" sz="2800" dirty="0"/>
              <a:t>. No </a:t>
            </a:r>
            <a:r>
              <a:rPr lang="pt-BR" sz="2800" dirty="0" err="1"/>
              <a:t>Git</a:t>
            </a:r>
            <a:r>
              <a:rPr lang="pt-BR" sz="2800" dirty="0"/>
              <a:t>, uma </a:t>
            </a:r>
            <a:r>
              <a:rPr lang="pt-BR" sz="2800" dirty="0" err="1"/>
              <a:t>tag</a:t>
            </a:r>
            <a:r>
              <a:rPr lang="pt-BR" sz="2800" dirty="0"/>
              <a:t> é um apontador fixo para um </a:t>
            </a:r>
            <a:r>
              <a:rPr lang="pt-BR" sz="2800" dirty="0" err="1"/>
              <a:t>commit</a:t>
            </a:r>
            <a:r>
              <a:rPr lang="pt-BR" sz="2800" dirty="0"/>
              <a:t> específico, que não avança com novos </a:t>
            </a:r>
            <a:r>
              <a:rPr lang="pt-BR" sz="2800" dirty="0" err="1"/>
              <a:t>commits</a:t>
            </a:r>
            <a:r>
              <a:rPr lang="pt-BR" sz="2800" dirty="0"/>
              <a:t>.</a:t>
            </a:r>
          </a:p>
        </p:txBody>
      </p:sp>
    </p:spTree>
    <p:extLst>
      <p:ext uri="{BB962C8B-B14F-4D97-AF65-F5344CB8AC3E}">
        <p14:creationId xmlns:p14="http://schemas.microsoft.com/office/powerpoint/2010/main" val="1476920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668044"/>
            <a:ext cx="7524003" cy="760956"/>
          </a:xfrm>
        </p:spPr>
        <p:txBody>
          <a:bodyPr/>
          <a:lstStyle/>
          <a:p>
            <a:r>
              <a:rPr lang="x-none" dirty="0"/>
              <a:t>CAPÍTULO 1 – INTRODUÇÃO</a:t>
            </a:r>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62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sp>
        <p:nvSpPr>
          <p:cNvPr id="6" name="TextBox 5">
            <a:extLst>
              <a:ext uri="{FF2B5EF4-FFF2-40B4-BE49-F238E27FC236}">
                <a16:creationId xmlns:a16="http://schemas.microsoft.com/office/drawing/2014/main" xmlns="" id="{FF4D67AB-78AF-424A-BA8E-A5FB425830F1}"/>
              </a:ext>
            </a:extLst>
          </p:cNvPr>
          <p:cNvSpPr txBox="1"/>
          <p:nvPr/>
        </p:nvSpPr>
        <p:spPr>
          <a:xfrm>
            <a:off x="475989" y="1328970"/>
            <a:ext cx="8192022" cy="3785652"/>
          </a:xfrm>
          <a:prstGeom prst="rect">
            <a:avLst/>
          </a:prstGeom>
          <a:noFill/>
        </p:spPr>
        <p:txBody>
          <a:bodyPr wrap="square" rtlCol="0">
            <a:spAutoFit/>
          </a:bodyPr>
          <a:lstStyle/>
          <a:p>
            <a:pPr algn="just">
              <a:lnSpc>
                <a:spcPct val="150000"/>
              </a:lnSpc>
            </a:pPr>
            <a:endParaRPr lang="x-none" sz="3200" dirty="0"/>
          </a:p>
          <a:p>
            <a:pPr marL="457200" indent="-457200" algn="just">
              <a:lnSpc>
                <a:spcPct val="150000"/>
              </a:lnSpc>
              <a:buFont typeface="Arial" panose="020B0604020202020204" pitchFamily="34" charset="0"/>
              <a:buChar char="•"/>
            </a:pPr>
            <a:r>
              <a:rPr lang="x-none" sz="3200" dirty="0"/>
              <a:t>Verifique a situação dos arquivos no repositório git com o comando ‘</a:t>
            </a:r>
            <a:r>
              <a:rPr lang="x-none" sz="3200" dirty="0">
                <a:solidFill>
                  <a:srgbClr val="C00000"/>
                </a:solidFill>
              </a:rPr>
              <a:t>git status</a:t>
            </a:r>
            <a:r>
              <a:rPr lang="x-none" sz="3200" dirty="0"/>
              <a:t>’;</a:t>
            </a:r>
          </a:p>
          <a:p>
            <a:pPr marL="457200" indent="-457200" algn="just">
              <a:lnSpc>
                <a:spcPct val="150000"/>
              </a:lnSpc>
              <a:buFont typeface="Arial" panose="020B0604020202020204" pitchFamily="34" charset="0"/>
              <a:buChar char="•"/>
            </a:pPr>
            <a:r>
              <a:rPr lang="x-none" sz="3200" dirty="0"/>
              <a:t>A saída deverá </a:t>
            </a:r>
            <a:r>
              <a:rPr lang="pt-BR" sz="3200" dirty="0" smtClean="0"/>
              <a:t>parecer com a</a:t>
            </a:r>
            <a:r>
              <a:rPr lang="x-none" sz="3200" dirty="0" smtClean="0"/>
              <a:t> </a:t>
            </a:r>
            <a:r>
              <a:rPr lang="x-none" sz="3200" dirty="0"/>
              <a:t>seguinte mensagem:</a:t>
            </a:r>
          </a:p>
        </p:txBody>
      </p:sp>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RASTREANDO O ARQUIVO</a:t>
            </a:r>
          </a:p>
        </p:txBody>
      </p:sp>
    </p:spTree>
    <p:extLst>
      <p:ext uri="{BB962C8B-B14F-4D97-AF65-F5344CB8AC3E}">
        <p14:creationId xmlns:p14="http://schemas.microsoft.com/office/powerpoint/2010/main" val="370186874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659285"/>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No geral, </a:t>
            </a:r>
            <a:r>
              <a:rPr lang="pt-BR" sz="2800" dirty="0" err="1"/>
              <a:t>tags</a:t>
            </a:r>
            <a:r>
              <a:rPr lang="pt-BR" sz="2800" dirty="0"/>
              <a:t> são criadas com nomes como “v1.0, v1.1, v2.0” e assim por diante. Cada equipe define o seu próprio padrão.</a:t>
            </a:r>
          </a:p>
          <a:p>
            <a:pPr marL="457200" indent="-457200" algn="just">
              <a:buFont typeface="Arial" panose="020B0604020202020204" pitchFamily="34" charset="0"/>
              <a:buChar char="•"/>
            </a:pPr>
            <a:r>
              <a:rPr lang="pt-BR" sz="2800" dirty="0"/>
              <a:t>Nomes permitidos para </a:t>
            </a:r>
            <a:r>
              <a:rPr lang="pt-BR" sz="2800" dirty="0" err="1"/>
              <a:t>tags</a:t>
            </a:r>
            <a:r>
              <a:rPr lang="pt-BR" sz="2800" dirty="0"/>
              <a:t> e </a:t>
            </a:r>
            <a:r>
              <a:rPr lang="pt-BR" sz="2800" dirty="0" err="1"/>
              <a:t>branches</a:t>
            </a:r>
            <a:r>
              <a:rPr lang="pt-BR" sz="2800" dirty="0"/>
              <a:t> possuem restrições. Não podem conter alguns caracteres especiais, como ~, ^ e :, além de sequências de caracteres como .. e @{.</a:t>
            </a:r>
          </a:p>
        </p:txBody>
      </p:sp>
    </p:spTree>
    <p:extLst>
      <p:ext uri="{BB962C8B-B14F-4D97-AF65-F5344CB8AC3E}">
        <p14:creationId xmlns:p14="http://schemas.microsoft.com/office/powerpoint/2010/main" val="25840568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CRIANDO, LISTANDO E DELETANDO TAGS</a:t>
            </a:r>
          </a:p>
          <a:p>
            <a:pPr algn="just"/>
            <a:endParaRPr lang="pt-BR" sz="3200" b="1" dirty="0"/>
          </a:p>
          <a:p>
            <a:pPr marL="457200" indent="-457200" algn="just">
              <a:buFont typeface="Arial" panose="020B0604020202020204" pitchFamily="34" charset="0"/>
              <a:buChar char="•"/>
            </a:pPr>
            <a:r>
              <a:rPr lang="pt-BR" sz="2800" dirty="0"/>
              <a:t>Criar uma </a:t>
            </a:r>
            <a:r>
              <a:rPr lang="pt-BR" sz="2800" dirty="0" err="1"/>
              <a:t>tag</a:t>
            </a:r>
            <a:r>
              <a:rPr lang="pt-BR" sz="2800" dirty="0"/>
              <a:t> “v1.0” no </a:t>
            </a:r>
            <a:r>
              <a:rPr lang="pt-BR" sz="2800" dirty="0" err="1"/>
              <a:t>git</a:t>
            </a:r>
            <a:r>
              <a:rPr lang="pt-BR" sz="2800" dirty="0"/>
              <a:t> é através do comando </a:t>
            </a:r>
            <a:r>
              <a:rPr lang="pt-BR" sz="2800" i="1" dirty="0" err="1"/>
              <a:t>git</a:t>
            </a:r>
            <a:r>
              <a:rPr lang="pt-BR" sz="2800" i="1" dirty="0"/>
              <a:t> </a:t>
            </a:r>
            <a:r>
              <a:rPr lang="pt-BR" sz="2800" i="1" dirty="0" err="1"/>
              <a:t>tag</a:t>
            </a:r>
            <a:r>
              <a:rPr lang="pt-BR" sz="2800" i="1" dirty="0"/>
              <a:t> v1.0</a:t>
            </a:r>
            <a:r>
              <a:rPr lang="pt-BR" sz="2800" dirty="0"/>
              <a:t>.</a:t>
            </a:r>
          </a:p>
          <a:p>
            <a:pPr marL="457200" indent="-457200" algn="just">
              <a:buFont typeface="Arial" panose="020B0604020202020204" pitchFamily="34" charset="0"/>
              <a:buChar char="•"/>
            </a:pPr>
            <a:r>
              <a:rPr lang="pt-BR" sz="2800" dirty="0"/>
              <a:t>Caso queira listar as </a:t>
            </a:r>
            <a:r>
              <a:rPr lang="pt-BR" sz="2800" dirty="0" err="1"/>
              <a:t>tags</a:t>
            </a:r>
            <a:r>
              <a:rPr lang="pt-BR" sz="2800" dirty="0"/>
              <a:t> do repositório, basta executar </a:t>
            </a:r>
            <a:r>
              <a:rPr lang="pt-BR" sz="2800" i="1" dirty="0" err="1"/>
              <a:t>git</a:t>
            </a:r>
            <a:r>
              <a:rPr lang="pt-BR" sz="2800" i="1" dirty="0"/>
              <a:t> </a:t>
            </a:r>
            <a:r>
              <a:rPr lang="pt-BR" sz="2800" i="1" dirty="0" err="1"/>
              <a:t>tag</a:t>
            </a:r>
            <a:r>
              <a:rPr lang="pt-BR" sz="2800" dirty="0"/>
              <a:t>.</a:t>
            </a:r>
          </a:p>
          <a:p>
            <a:pPr marL="457200" indent="-457200" algn="just">
              <a:buFont typeface="Arial" panose="020B0604020202020204" pitchFamily="34" charset="0"/>
              <a:buChar char="•"/>
            </a:pPr>
            <a:r>
              <a:rPr lang="pt-BR" sz="2800" dirty="0"/>
              <a:t>O histórico do repositório irá listar a criação da </a:t>
            </a:r>
            <a:r>
              <a:rPr lang="pt-BR" sz="2800" dirty="0" err="1"/>
              <a:t>tag</a:t>
            </a:r>
            <a:r>
              <a:rPr lang="pt-BR" sz="2800" dirty="0"/>
              <a:t>, junto com seu </a:t>
            </a:r>
            <a:r>
              <a:rPr lang="pt-BR" sz="2800" dirty="0" err="1"/>
              <a:t>commit</a:t>
            </a:r>
            <a:r>
              <a:rPr lang="pt-BR" sz="2800" dirty="0"/>
              <a:t>.</a:t>
            </a:r>
          </a:p>
        </p:txBody>
      </p:sp>
    </p:spTree>
    <p:extLst>
      <p:ext uri="{BB962C8B-B14F-4D97-AF65-F5344CB8AC3E}">
        <p14:creationId xmlns:p14="http://schemas.microsoft.com/office/powerpoint/2010/main" val="19784969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893B152-8435-4641-B4A0-557878E9E768}"/>
              </a:ext>
            </a:extLst>
          </p:cNvPr>
          <p:cNvPicPr>
            <a:picLocks noChangeAspect="1"/>
          </p:cNvPicPr>
          <p:nvPr/>
        </p:nvPicPr>
        <p:blipFill>
          <a:blip r:embed="rId2"/>
          <a:stretch>
            <a:fillRect/>
          </a:stretch>
        </p:blipFill>
        <p:spPr>
          <a:xfrm>
            <a:off x="0" y="152497"/>
            <a:ext cx="9144000" cy="6553006"/>
          </a:xfrm>
          <a:prstGeom prst="rect">
            <a:avLst/>
          </a:prstGeom>
        </p:spPr>
      </p:pic>
    </p:spTree>
    <p:extLst>
      <p:ext uri="{BB962C8B-B14F-4D97-AF65-F5344CB8AC3E}">
        <p14:creationId xmlns:p14="http://schemas.microsoft.com/office/powerpoint/2010/main" val="12704844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É possível criar </a:t>
            </a:r>
            <a:r>
              <a:rPr lang="pt-BR" sz="2800" dirty="0" err="1"/>
              <a:t>tags</a:t>
            </a:r>
            <a:r>
              <a:rPr lang="pt-BR" sz="2800" dirty="0"/>
              <a:t> para </a:t>
            </a:r>
            <a:r>
              <a:rPr lang="pt-BR" sz="2800" dirty="0" err="1"/>
              <a:t>commits</a:t>
            </a:r>
            <a:r>
              <a:rPr lang="pt-BR" sz="2800" dirty="0"/>
              <a:t> anteriores. Caso seja necessário criar uma </a:t>
            </a:r>
            <a:r>
              <a:rPr lang="pt-BR" sz="2800" dirty="0" err="1"/>
              <a:t>tag</a:t>
            </a:r>
            <a:r>
              <a:rPr lang="pt-BR" sz="2800" dirty="0"/>
              <a:t> com determinado nome para determinado </a:t>
            </a:r>
            <a:r>
              <a:rPr lang="pt-BR" sz="2800" dirty="0" err="1"/>
              <a:t>commit</a:t>
            </a:r>
            <a:r>
              <a:rPr lang="pt-BR" sz="2800" dirty="0"/>
              <a:t>, basta executar </a:t>
            </a:r>
            <a:r>
              <a:rPr lang="pt-BR" sz="2800" i="1" dirty="0" err="1"/>
              <a:t>git</a:t>
            </a:r>
            <a:r>
              <a:rPr lang="pt-BR" sz="2800" i="1" dirty="0"/>
              <a:t> </a:t>
            </a:r>
            <a:r>
              <a:rPr lang="pt-BR" sz="2800" i="1" dirty="0" err="1"/>
              <a:t>tag</a:t>
            </a:r>
            <a:r>
              <a:rPr lang="pt-BR" sz="2800" i="1" dirty="0"/>
              <a:t> </a:t>
            </a:r>
            <a:r>
              <a:rPr lang="pt-BR" sz="2800" i="1" dirty="0" err="1"/>
              <a:t>nometag</a:t>
            </a:r>
            <a:r>
              <a:rPr lang="pt-BR" sz="2800" i="1" dirty="0"/>
              <a:t> </a:t>
            </a:r>
            <a:r>
              <a:rPr lang="pt-BR" sz="2800" i="1" dirty="0" err="1"/>
              <a:t>commit</a:t>
            </a:r>
            <a:r>
              <a:rPr lang="pt-BR" sz="2800" i="1" dirty="0"/>
              <a:t>.</a:t>
            </a:r>
            <a:endParaRPr lang="pt-BR" sz="2800" dirty="0"/>
          </a:p>
        </p:txBody>
      </p:sp>
    </p:spTree>
    <p:extLst>
      <p:ext uri="{BB962C8B-B14F-4D97-AF65-F5344CB8AC3E}">
        <p14:creationId xmlns:p14="http://schemas.microsoft.com/office/powerpoint/2010/main" val="32633259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4AB2A56-E031-E84A-BD29-E0FA10062090}"/>
              </a:ext>
            </a:extLst>
          </p:cNvPr>
          <p:cNvPicPr>
            <a:picLocks noChangeAspect="1"/>
          </p:cNvPicPr>
          <p:nvPr/>
        </p:nvPicPr>
        <p:blipFill>
          <a:blip r:embed="rId2"/>
          <a:stretch>
            <a:fillRect/>
          </a:stretch>
        </p:blipFill>
        <p:spPr>
          <a:xfrm>
            <a:off x="0" y="152497"/>
            <a:ext cx="9144000" cy="6553006"/>
          </a:xfrm>
          <a:prstGeom prst="rect">
            <a:avLst/>
          </a:prstGeom>
        </p:spPr>
      </p:pic>
    </p:spTree>
    <p:extLst>
      <p:ext uri="{BB962C8B-B14F-4D97-AF65-F5344CB8AC3E}">
        <p14:creationId xmlns:p14="http://schemas.microsoft.com/office/powerpoint/2010/main" val="13635087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2951946"/>
            <a:ext cx="8192022" cy="954107"/>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deletar uma </a:t>
            </a:r>
            <a:r>
              <a:rPr lang="pt-BR" sz="2800" dirty="0" err="1"/>
              <a:t>tag</a:t>
            </a:r>
            <a:r>
              <a:rPr lang="pt-BR" sz="2800" dirty="0"/>
              <a:t>, apenas basta executar o comando </a:t>
            </a:r>
            <a:r>
              <a:rPr lang="pt-BR" sz="2800" i="1" dirty="0" err="1"/>
              <a:t>git</a:t>
            </a:r>
            <a:r>
              <a:rPr lang="pt-BR" sz="2800" i="1" dirty="0"/>
              <a:t> </a:t>
            </a:r>
            <a:r>
              <a:rPr lang="pt-BR" sz="2800" i="1" dirty="0" err="1"/>
              <a:t>tag</a:t>
            </a:r>
            <a:r>
              <a:rPr lang="pt-BR" sz="2800" i="1" dirty="0"/>
              <a:t> -</a:t>
            </a:r>
            <a:r>
              <a:rPr lang="pt-BR" sz="2800" i="1" dirty="0" err="1"/>
              <a:t>d</a:t>
            </a:r>
            <a:r>
              <a:rPr lang="pt-BR" sz="2800" i="1" dirty="0"/>
              <a:t> </a:t>
            </a:r>
            <a:r>
              <a:rPr lang="pt-BR" sz="2800" i="1" dirty="0" err="1"/>
              <a:t>nometag</a:t>
            </a:r>
            <a:r>
              <a:rPr lang="pt-BR" sz="2800" dirty="0"/>
              <a:t>.</a:t>
            </a:r>
          </a:p>
        </p:txBody>
      </p:sp>
    </p:spTree>
    <p:extLst>
      <p:ext uri="{BB962C8B-B14F-4D97-AF65-F5344CB8AC3E}">
        <p14:creationId xmlns:p14="http://schemas.microsoft.com/office/powerpoint/2010/main" val="37990960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705177"/>
            <a:ext cx="8192022" cy="5447645"/>
          </a:xfrm>
          <a:prstGeom prst="rect">
            <a:avLst/>
          </a:prstGeom>
          <a:noFill/>
        </p:spPr>
        <p:txBody>
          <a:bodyPr wrap="square" rtlCol="0">
            <a:spAutoFit/>
          </a:bodyPr>
          <a:lstStyle/>
          <a:p>
            <a:pPr algn="just"/>
            <a:r>
              <a:rPr lang="pt-BR" sz="3200" b="1" dirty="0"/>
              <a:t>MAIS INFORMAÇÕES COM TAGS ANOTADAS</a:t>
            </a:r>
          </a:p>
          <a:p>
            <a:pPr algn="just"/>
            <a:endParaRPr lang="pt-BR" sz="3200" b="1" dirty="0"/>
          </a:p>
          <a:p>
            <a:pPr marL="457200" indent="-457200" algn="just">
              <a:buFont typeface="Arial" panose="020B0604020202020204" pitchFamily="34" charset="0"/>
              <a:buChar char="•"/>
            </a:pPr>
            <a:r>
              <a:rPr lang="pt-BR" sz="2800" dirty="0"/>
              <a:t>Se o usuário desejar manter maiores informações, como quando uma </a:t>
            </a:r>
            <a:r>
              <a:rPr lang="pt-BR" sz="2800" dirty="0" err="1"/>
              <a:t>tag</a:t>
            </a:r>
            <a:r>
              <a:rPr lang="pt-BR" sz="2800" dirty="0"/>
              <a:t> foi criada, ou quem criou, ou ainda adicionar uma mensagem, é necessário criar </a:t>
            </a:r>
            <a:r>
              <a:rPr lang="pt-BR" sz="2800" b="1" dirty="0" err="1"/>
              <a:t>tags</a:t>
            </a:r>
            <a:r>
              <a:rPr lang="pt-BR" sz="2800" b="1" dirty="0"/>
              <a:t> anotadas</a:t>
            </a:r>
            <a:r>
              <a:rPr lang="pt-BR" sz="2800" dirty="0"/>
              <a:t>.</a:t>
            </a:r>
          </a:p>
          <a:p>
            <a:pPr marL="457200" indent="-457200" algn="just">
              <a:buFont typeface="Arial" panose="020B0604020202020204" pitchFamily="34" charset="0"/>
              <a:buChar char="•"/>
            </a:pPr>
            <a:r>
              <a:rPr lang="pt-BR" sz="2800" dirty="0"/>
              <a:t>Para isso, é necessário utilizar a opção </a:t>
            </a:r>
            <a:r>
              <a:rPr lang="pt-BR" sz="2800" i="1" dirty="0"/>
              <a:t>-a</a:t>
            </a:r>
            <a:r>
              <a:rPr lang="pt-BR" sz="2800" dirty="0"/>
              <a:t> do comando </a:t>
            </a:r>
            <a:r>
              <a:rPr lang="pt-BR" sz="2800" i="1" dirty="0" err="1"/>
              <a:t>git</a:t>
            </a:r>
            <a:r>
              <a:rPr lang="pt-BR" sz="2800" i="1" dirty="0"/>
              <a:t> </a:t>
            </a:r>
            <a:r>
              <a:rPr lang="pt-BR" sz="2800" i="1" dirty="0" err="1"/>
              <a:t>tag</a:t>
            </a:r>
            <a:r>
              <a:rPr lang="pt-BR" sz="2800" dirty="0"/>
              <a:t> e informar uma mensagem com a opção </a:t>
            </a:r>
            <a:r>
              <a:rPr lang="pt-BR" sz="2800" i="1" dirty="0"/>
              <a:t>-m</a:t>
            </a:r>
            <a:r>
              <a:rPr lang="pt-BR" sz="2800" dirty="0"/>
              <a:t>.</a:t>
            </a:r>
          </a:p>
          <a:p>
            <a:pPr marL="457200" indent="-457200" algn="just">
              <a:buFont typeface="Arial" panose="020B0604020202020204" pitchFamily="34" charset="0"/>
              <a:buChar char="•"/>
            </a:pPr>
            <a:endParaRPr lang="pt-BR" sz="2800" dirty="0"/>
          </a:p>
          <a:p>
            <a:pPr algn="just"/>
            <a:r>
              <a:rPr lang="pt-BR" sz="2000" dirty="0"/>
              <a:t>$ </a:t>
            </a:r>
            <a:r>
              <a:rPr lang="pt-BR" sz="2000" dirty="0" err="1"/>
              <a:t>git</a:t>
            </a:r>
            <a:r>
              <a:rPr lang="pt-BR" sz="2000" dirty="0"/>
              <a:t> </a:t>
            </a:r>
            <a:r>
              <a:rPr lang="pt-BR" sz="2000" dirty="0" err="1"/>
              <a:t>tag</a:t>
            </a:r>
            <a:r>
              <a:rPr lang="pt-BR" sz="2000" dirty="0"/>
              <a:t> -a v1.0-fix -m "</a:t>
            </a:r>
            <a:r>
              <a:rPr lang="pt-BR" sz="2000" dirty="0" err="1"/>
              <a:t>Fixed</a:t>
            </a:r>
            <a:r>
              <a:rPr lang="pt-BR" sz="2000" dirty="0"/>
              <a:t> </a:t>
            </a:r>
            <a:r>
              <a:rPr lang="pt-BR" sz="2000" dirty="0" err="1"/>
              <a:t>critical</a:t>
            </a:r>
            <a:r>
              <a:rPr lang="pt-BR" sz="2000" dirty="0"/>
              <a:t> bug in </a:t>
            </a:r>
            <a:r>
              <a:rPr lang="pt-BR" sz="2000" dirty="0" err="1"/>
              <a:t>version</a:t>
            </a:r>
            <a:r>
              <a:rPr lang="pt-BR" sz="2000" dirty="0"/>
              <a:t> 1.0"</a:t>
            </a:r>
          </a:p>
        </p:txBody>
      </p:sp>
    </p:spTree>
    <p:extLst>
      <p:ext uri="{BB962C8B-B14F-4D97-AF65-F5344CB8AC3E}">
        <p14:creationId xmlns:p14="http://schemas.microsoft.com/office/powerpoint/2010/main" val="396106123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MAIS INFORMAÇÕES COM TAGS ANOTADAS</a:t>
            </a:r>
          </a:p>
          <a:p>
            <a:pPr algn="just"/>
            <a:endParaRPr lang="pt-BR" sz="3200" b="1" dirty="0"/>
          </a:p>
          <a:p>
            <a:pPr marL="457200" indent="-457200" algn="just">
              <a:buFont typeface="Arial" panose="020B0604020202020204" pitchFamily="34" charset="0"/>
              <a:buChar char="•"/>
            </a:pPr>
            <a:r>
              <a:rPr lang="pt-BR" sz="2800" dirty="0"/>
              <a:t>Informações sobre uma </a:t>
            </a:r>
            <a:r>
              <a:rPr lang="pt-BR" sz="2800" dirty="0" err="1"/>
              <a:t>tag</a:t>
            </a:r>
            <a:r>
              <a:rPr lang="pt-BR" sz="2800" dirty="0"/>
              <a:t> anotada são exibidas com o comando </a:t>
            </a:r>
            <a:r>
              <a:rPr lang="pt-BR" sz="2800" i="1" dirty="0" err="1"/>
              <a:t>git</a:t>
            </a:r>
            <a:r>
              <a:rPr lang="pt-BR" sz="2800" i="1" dirty="0"/>
              <a:t> show -</a:t>
            </a:r>
            <a:r>
              <a:rPr lang="pt-BR" sz="2800" i="1" dirty="0" err="1"/>
              <a:t>s</a:t>
            </a:r>
            <a:r>
              <a:rPr lang="pt-BR" sz="2800" i="1" dirty="0"/>
              <a:t> v1.0-fix</a:t>
            </a:r>
            <a:r>
              <a:rPr lang="pt-BR" sz="2800" dirty="0"/>
              <a:t>.</a:t>
            </a:r>
          </a:p>
          <a:p>
            <a:pPr marL="457200" indent="-457200" algn="just">
              <a:buFont typeface="Arial" panose="020B0604020202020204" pitchFamily="34" charset="0"/>
              <a:buChar char="•"/>
            </a:pPr>
            <a:r>
              <a:rPr lang="pt-BR" sz="2800" dirty="0"/>
              <a:t>Importante lembrar que o comando </a:t>
            </a:r>
            <a:r>
              <a:rPr lang="pt-BR" sz="2800" i="1" dirty="0" err="1"/>
              <a:t>git</a:t>
            </a:r>
            <a:r>
              <a:rPr lang="pt-BR" sz="2800" i="1" dirty="0"/>
              <a:t> show </a:t>
            </a:r>
            <a:r>
              <a:rPr lang="pt-BR" sz="2800" dirty="0"/>
              <a:t>não apenas exibe informações de </a:t>
            </a:r>
            <a:r>
              <a:rPr lang="pt-BR" sz="2800" dirty="0" err="1"/>
              <a:t>tags</a:t>
            </a:r>
            <a:r>
              <a:rPr lang="pt-BR" sz="2800" dirty="0"/>
              <a:t>, como também inspeciona </a:t>
            </a:r>
            <a:r>
              <a:rPr lang="pt-BR" sz="2800" dirty="0" err="1"/>
              <a:t>commits</a:t>
            </a:r>
            <a:r>
              <a:rPr lang="pt-BR" sz="2800" dirty="0"/>
              <a:t> e outros detalhes internos.</a:t>
            </a:r>
            <a:endParaRPr lang="pt-BR" sz="2000" dirty="0"/>
          </a:p>
        </p:txBody>
      </p:sp>
    </p:spTree>
    <p:extLst>
      <p:ext uri="{BB962C8B-B14F-4D97-AF65-F5344CB8AC3E}">
        <p14:creationId xmlns:p14="http://schemas.microsoft.com/office/powerpoint/2010/main" val="37144661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920621"/>
            <a:ext cx="8192022" cy="5016758"/>
          </a:xfrm>
          <a:prstGeom prst="rect">
            <a:avLst/>
          </a:prstGeom>
          <a:noFill/>
        </p:spPr>
        <p:txBody>
          <a:bodyPr wrap="square" rtlCol="0">
            <a:spAutoFit/>
          </a:bodyPr>
          <a:lstStyle/>
          <a:p>
            <a:pPr algn="just"/>
            <a:r>
              <a:rPr lang="pt-BR" sz="3200" b="1" dirty="0"/>
              <a:t>COMPARTILHANDO TAGS COM A SUA EQUIPE</a:t>
            </a:r>
          </a:p>
          <a:p>
            <a:pPr algn="just"/>
            <a:endParaRPr lang="pt-BR" sz="3200" b="1" dirty="0"/>
          </a:p>
          <a:p>
            <a:pPr marL="457200" indent="-457200" algn="just">
              <a:buFont typeface="Arial" panose="020B0604020202020204" pitchFamily="34" charset="0"/>
              <a:buChar char="•"/>
            </a:pPr>
            <a:r>
              <a:rPr lang="pt-BR" sz="2800" dirty="0"/>
              <a:t>Compartilhar as </a:t>
            </a:r>
            <a:r>
              <a:rPr lang="pt-BR" sz="2800" dirty="0" err="1"/>
              <a:t>tags</a:t>
            </a:r>
            <a:r>
              <a:rPr lang="pt-BR" sz="2800" dirty="0"/>
              <a:t> para um repositório remoto é feito através do comando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nometag</a:t>
            </a:r>
            <a:r>
              <a:rPr lang="pt-BR" sz="2800" dirty="0"/>
              <a:t>.</a:t>
            </a:r>
          </a:p>
          <a:p>
            <a:pPr marL="457200" indent="-457200" algn="just">
              <a:buFont typeface="Arial" panose="020B0604020202020204" pitchFamily="34" charset="0"/>
              <a:buChar char="•"/>
            </a:pPr>
            <a:r>
              <a:rPr lang="pt-BR" sz="2800" dirty="0"/>
              <a:t>Ao enviar a </a:t>
            </a:r>
            <a:r>
              <a:rPr lang="pt-BR" sz="2800" dirty="0" err="1"/>
              <a:t>tag</a:t>
            </a:r>
            <a:r>
              <a:rPr lang="pt-BR" sz="2800" dirty="0"/>
              <a:t> para o repositório remoto </a:t>
            </a:r>
            <a:r>
              <a:rPr lang="pt-BR" sz="2800" i="1" dirty="0" err="1"/>
              <a:t>origin</a:t>
            </a:r>
            <a:r>
              <a:rPr lang="pt-BR" sz="2800" dirty="0"/>
              <a:t>, outros usuários irão obter essa </a:t>
            </a:r>
            <a:r>
              <a:rPr lang="pt-BR" sz="2800" dirty="0" err="1"/>
              <a:t>tag</a:t>
            </a:r>
            <a:r>
              <a:rPr lang="pt-BR" sz="2800" dirty="0"/>
              <a:t> ao executarem o comando </a:t>
            </a:r>
            <a:r>
              <a:rPr lang="pt-BR" sz="2800" i="1" dirty="0" err="1"/>
              <a:t>git</a:t>
            </a:r>
            <a:r>
              <a:rPr lang="pt-BR" sz="2800" i="1" dirty="0"/>
              <a:t> </a:t>
            </a:r>
            <a:r>
              <a:rPr lang="pt-BR" sz="2800" i="1" dirty="0" err="1"/>
              <a:t>pull</a:t>
            </a:r>
            <a:r>
              <a:rPr lang="pt-BR" sz="2800" dirty="0"/>
              <a:t>.</a:t>
            </a:r>
          </a:p>
          <a:p>
            <a:pPr marL="457200" indent="-457200" algn="just">
              <a:buFont typeface="Arial" panose="020B0604020202020204" pitchFamily="34" charset="0"/>
              <a:buChar char="•"/>
            </a:pPr>
            <a:r>
              <a:rPr lang="pt-BR" sz="2800" dirty="0"/>
              <a:t>Caso existam várias </a:t>
            </a:r>
            <a:r>
              <a:rPr lang="pt-BR" sz="2800" dirty="0" err="1"/>
              <a:t>tags</a:t>
            </a:r>
            <a:r>
              <a:rPr lang="pt-BR" sz="2800" dirty="0"/>
              <a:t> a serem compartilhadas, é possível enviar todas através do comando</a:t>
            </a:r>
            <a:r>
              <a:rPr lang="pt-BR" sz="2800" i="1" dirty="0"/>
              <a:t>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tags</a:t>
            </a:r>
            <a:r>
              <a:rPr lang="pt-BR" sz="2800" i="1" dirty="0"/>
              <a:t>.</a:t>
            </a:r>
            <a:endParaRPr lang="pt-BR" sz="2000" dirty="0"/>
          </a:p>
        </p:txBody>
      </p:sp>
    </p:spTree>
    <p:extLst>
      <p:ext uri="{BB962C8B-B14F-4D97-AF65-F5344CB8AC3E}">
        <p14:creationId xmlns:p14="http://schemas.microsoft.com/office/powerpoint/2010/main" val="31908695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pt-BR" dirty="0"/>
              <a:t>CAPÍTULO 9 – LIDANDO COM CONFLITOS</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52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pic>
        <p:nvPicPr>
          <p:cNvPr id="5" name="Picture 4">
            <a:extLst>
              <a:ext uri="{FF2B5EF4-FFF2-40B4-BE49-F238E27FC236}">
                <a16:creationId xmlns:a16="http://schemas.microsoft.com/office/drawing/2014/main" xmlns="" id="{9C5B8E3C-67DA-2A4D-BB5F-C186FACE4A94}"/>
              </a:ext>
            </a:extLst>
          </p:cNvPr>
          <p:cNvPicPr>
            <a:picLocks noChangeAspect="1"/>
          </p:cNvPicPr>
          <p:nvPr/>
        </p:nvPicPr>
        <p:blipFill>
          <a:blip r:embed="rId2"/>
          <a:stretch>
            <a:fillRect/>
          </a:stretch>
        </p:blipFill>
        <p:spPr>
          <a:xfrm>
            <a:off x="429149" y="1447161"/>
            <a:ext cx="8285701" cy="3831783"/>
          </a:xfrm>
          <a:prstGeom prst="rect">
            <a:avLst/>
          </a:prstGeom>
        </p:spPr>
      </p:pic>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RASTREANDO O ARQUIVO</a:t>
            </a:r>
          </a:p>
        </p:txBody>
      </p:sp>
    </p:spTree>
    <p:extLst>
      <p:ext uri="{BB962C8B-B14F-4D97-AF65-F5344CB8AC3E}">
        <p14:creationId xmlns:p14="http://schemas.microsoft.com/office/powerpoint/2010/main" val="362492802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782395"/>
            <a:ext cx="8192022" cy="3293209"/>
          </a:xfrm>
          <a:prstGeom prst="rect">
            <a:avLst/>
          </a:prstGeom>
          <a:noFill/>
        </p:spPr>
        <p:txBody>
          <a:bodyPr wrap="square" rtlCol="0">
            <a:spAutoFit/>
          </a:bodyPr>
          <a:lstStyle/>
          <a:p>
            <a:pPr algn="just"/>
            <a:r>
              <a:rPr lang="pt-BR" sz="3200" b="1" dirty="0"/>
              <a:t>MESCLANDO MUDANÇAS EM UM MESMO ARQUIVO SEM CONFLITOS</a:t>
            </a:r>
          </a:p>
          <a:p>
            <a:pPr algn="just"/>
            <a:endParaRPr lang="pt-BR" sz="3200" b="1" dirty="0"/>
          </a:p>
          <a:p>
            <a:pPr marL="457200" indent="-457200" algn="just">
              <a:buFont typeface="Arial" panose="020B0604020202020204" pitchFamily="34" charset="0"/>
              <a:buChar char="•"/>
            </a:pPr>
            <a:r>
              <a:rPr lang="pt-BR" sz="2800" dirty="0"/>
              <a:t>Um arquivo na </a:t>
            </a:r>
            <a:r>
              <a:rPr lang="pt-BR" sz="2800" dirty="0" err="1"/>
              <a:t>branch</a:t>
            </a:r>
            <a:r>
              <a:rPr lang="pt-BR" sz="2800" dirty="0"/>
              <a:t> </a:t>
            </a:r>
            <a:r>
              <a:rPr lang="pt-BR" sz="2800" i="1" dirty="0" err="1"/>
              <a:t>master</a:t>
            </a:r>
            <a:r>
              <a:rPr lang="pt-BR" sz="2800" i="1" dirty="0"/>
              <a:t> </a:t>
            </a:r>
            <a:r>
              <a:rPr lang="pt-BR" sz="2800" dirty="0"/>
              <a:t>foi alterado e teve suas alterações </a:t>
            </a:r>
            <a:r>
              <a:rPr lang="pt-BR" sz="2800" dirty="0" err="1"/>
              <a:t>commitadas</a:t>
            </a:r>
            <a:r>
              <a:rPr lang="pt-BR" sz="2800" dirty="0"/>
              <a:t>. O mesmo arquivo foi alterado posteriormente em uma </a:t>
            </a:r>
            <a:r>
              <a:rPr lang="pt-BR" sz="2800" dirty="0" err="1"/>
              <a:t>branch</a:t>
            </a:r>
            <a:r>
              <a:rPr lang="pt-BR" sz="2800" dirty="0"/>
              <a:t> secundária, e teve suas alterações </a:t>
            </a:r>
            <a:r>
              <a:rPr lang="pt-BR" sz="2800" dirty="0" err="1"/>
              <a:t>commitadas</a:t>
            </a:r>
            <a:r>
              <a:rPr lang="pt-BR" sz="2800" dirty="0"/>
              <a:t>.</a:t>
            </a:r>
          </a:p>
        </p:txBody>
      </p:sp>
    </p:spTree>
    <p:extLst>
      <p:ext uri="{BB962C8B-B14F-4D97-AF65-F5344CB8AC3E}">
        <p14:creationId xmlns:p14="http://schemas.microsoft.com/office/powerpoint/2010/main" val="42765225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usuário deverá voltar para a </a:t>
            </a:r>
            <a:r>
              <a:rPr lang="pt-BR" sz="2800" dirty="0" err="1"/>
              <a:t>branch</a:t>
            </a:r>
            <a:r>
              <a:rPr lang="pt-BR" sz="2800" dirty="0"/>
              <a:t> </a:t>
            </a:r>
            <a:r>
              <a:rPr lang="pt-BR" sz="2800" i="1" dirty="0" err="1"/>
              <a:t>master</a:t>
            </a:r>
            <a:r>
              <a:rPr lang="pt-BR" sz="2800" dirty="0"/>
              <a:t> e realizar o merge da </a:t>
            </a:r>
            <a:r>
              <a:rPr lang="pt-BR" sz="2800" dirty="0" err="1"/>
              <a:t>branch</a:t>
            </a:r>
            <a:r>
              <a:rPr lang="pt-BR" sz="2800" dirty="0"/>
              <a:t> secundária através do comando </a:t>
            </a:r>
            <a:r>
              <a:rPr lang="pt-BR" sz="2800" i="1" dirty="0" err="1"/>
              <a:t>git</a:t>
            </a:r>
            <a:r>
              <a:rPr lang="pt-BR" sz="2800" i="1" dirty="0"/>
              <a:t> merge </a:t>
            </a:r>
            <a:r>
              <a:rPr lang="pt-BR" sz="2800" i="1" dirty="0" err="1"/>
              <a:t>nomebranch</a:t>
            </a:r>
            <a:r>
              <a:rPr lang="pt-BR" sz="2800" i="1" dirty="0"/>
              <a:t> -m “Mensagem de merge”</a:t>
            </a:r>
            <a:r>
              <a:rPr lang="pt-BR" sz="2800" dirty="0"/>
              <a:t>. </a:t>
            </a:r>
          </a:p>
          <a:p>
            <a:pPr marL="457200" indent="-457200" algn="just">
              <a:buFont typeface="Arial" panose="020B0604020202020204" pitchFamily="34" charset="0"/>
              <a:buChar char="•"/>
            </a:pPr>
            <a:r>
              <a:rPr lang="pt-BR" sz="2800" dirty="0"/>
              <a:t>Ao realizar isso, o </a:t>
            </a:r>
            <a:r>
              <a:rPr lang="pt-BR" sz="2800" dirty="0" err="1"/>
              <a:t>Git</a:t>
            </a:r>
            <a:r>
              <a:rPr lang="pt-BR" sz="2800" dirty="0"/>
              <a:t> efetua o merge automático, mesclando as alterações realizadas em um determinado arquivo, em </a:t>
            </a:r>
            <a:r>
              <a:rPr lang="pt-BR" sz="2800" dirty="0" err="1"/>
              <a:t>branches</a:t>
            </a:r>
            <a:r>
              <a:rPr lang="pt-BR" sz="2800" dirty="0"/>
              <a:t> diferentes.</a:t>
            </a:r>
          </a:p>
        </p:txBody>
      </p:sp>
    </p:spTree>
    <p:extLst>
      <p:ext uri="{BB962C8B-B14F-4D97-AF65-F5344CB8AC3E}">
        <p14:creationId xmlns:p14="http://schemas.microsoft.com/office/powerpoint/2010/main" val="35053879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CONFLITOS APÓS UM MERGE COM MUDANÇAS EM UM MESMO ARQUIVO</a:t>
            </a:r>
          </a:p>
          <a:p>
            <a:pPr algn="just"/>
            <a:endParaRPr lang="pt-BR" sz="3200" b="1" dirty="0"/>
          </a:p>
          <a:p>
            <a:pPr marL="457200" indent="-457200" algn="just">
              <a:buFont typeface="Arial" panose="020B0604020202020204" pitchFamily="34" charset="0"/>
              <a:buChar char="•"/>
            </a:pPr>
            <a:r>
              <a:rPr lang="pt-BR" sz="3200" dirty="0"/>
              <a:t>Alterações efetuadas na mesma região de um arquivo resultam em conflitos caso esse arquivo esteja sendo trabalhado em duas </a:t>
            </a:r>
            <a:r>
              <a:rPr lang="pt-BR" sz="3200" dirty="0" err="1"/>
              <a:t>branches</a:t>
            </a:r>
            <a:r>
              <a:rPr lang="pt-BR" sz="3200" dirty="0"/>
              <a:t>. O </a:t>
            </a:r>
            <a:r>
              <a:rPr lang="pt-BR" sz="3200" dirty="0" err="1"/>
              <a:t>Git</a:t>
            </a:r>
            <a:r>
              <a:rPr lang="pt-BR" sz="3200" dirty="0"/>
              <a:t> marca esses conflitos com caracteres “&lt;“, “=“ e “&gt;”.</a:t>
            </a:r>
          </a:p>
        </p:txBody>
      </p:sp>
    </p:spTree>
    <p:extLst>
      <p:ext uri="{BB962C8B-B14F-4D97-AF65-F5344CB8AC3E}">
        <p14:creationId xmlns:p14="http://schemas.microsoft.com/office/powerpoint/2010/main" val="249605657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9DB61C6-947D-B44B-BBA1-B517955B12D7}"/>
              </a:ext>
            </a:extLst>
          </p:cNvPr>
          <p:cNvPicPr>
            <a:picLocks noChangeAspect="1"/>
          </p:cNvPicPr>
          <p:nvPr/>
        </p:nvPicPr>
        <p:blipFill>
          <a:blip r:embed="rId2"/>
          <a:stretch>
            <a:fillRect/>
          </a:stretch>
        </p:blipFill>
        <p:spPr>
          <a:xfrm>
            <a:off x="463940" y="1963310"/>
            <a:ext cx="8216119" cy="2931379"/>
          </a:xfrm>
          <a:prstGeom prst="rect">
            <a:avLst/>
          </a:prstGeom>
        </p:spPr>
      </p:pic>
    </p:spTree>
    <p:extLst>
      <p:ext uri="{BB962C8B-B14F-4D97-AF65-F5344CB8AC3E}">
        <p14:creationId xmlns:p14="http://schemas.microsoft.com/office/powerpoint/2010/main" val="2198642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Entre os textos ​&lt;&lt;&lt;&lt;&lt;&lt;&lt; HEAD ​e ​======= estão as alterações realizadas na </a:t>
            </a:r>
            <a:r>
              <a:rPr lang="pt-BR" sz="2800" dirty="0" err="1"/>
              <a:t>branch</a:t>
            </a:r>
            <a:r>
              <a:rPr lang="pt-BR" sz="2800" dirty="0"/>
              <a:t> </a:t>
            </a:r>
            <a:r>
              <a:rPr lang="pt-BR" sz="2800" i="1" dirty="0" err="1"/>
              <a:t>master</a:t>
            </a:r>
            <a:r>
              <a:rPr lang="pt-BR" sz="2800" dirty="0"/>
              <a:t>, para qual o HEAD aponta.</a:t>
            </a:r>
          </a:p>
          <a:p>
            <a:pPr marL="457200" indent="-457200" algn="just">
              <a:buFont typeface="Arial" panose="020B0604020202020204" pitchFamily="34" charset="0"/>
              <a:buChar char="•"/>
            </a:pPr>
            <a:r>
              <a:rPr lang="pt-BR" sz="2800" dirty="0"/>
              <a:t>Entre ======= ​e ​&gt;&gt;&gt;&gt;&gt;&gt;&gt; design​, estão as alterações feitas na </a:t>
            </a:r>
            <a:r>
              <a:rPr lang="pt-BR" sz="2800" dirty="0" err="1"/>
              <a:t>branch</a:t>
            </a:r>
            <a:r>
              <a:rPr lang="pt-BR" sz="2800" i="1" dirty="0"/>
              <a:t> design</a:t>
            </a:r>
            <a:r>
              <a:rPr lang="pt-BR" sz="2800" dirty="0"/>
              <a:t>.</a:t>
            </a:r>
          </a:p>
          <a:p>
            <a:pPr marL="457200" indent="-457200" algn="just">
              <a:buFont typeface="Arial" panose="020B0604020202020204" pitchFamily="34" charset="0"/>
              <a:buChar char="•"/>
            </a:pPr>
            <a:r>
              <a:rPr lang="pt-BR" sz="2800" dirty="0"/>
              <a:t>O comando </a:t>
            </a:r>
            <a:r>
              <a:rPr lang="pt-BR" sz="2800" i="1" dirty="0" err="1"/>
              <a:t>git</a:t>
            </a:r>
            <a:r>
              <a:rPr lang="pt-BR" sz="2800" i="1" dirty="0"/>
              <a:t> status</a:t>
            </a:r>
            <a:r>
              <a:rPr lang="pt-BR" sz="2800" dirty="0"/>
              <a:t> exibirá uma mensagem indicando que o usuário deve consertar os conflitos e </a:t>
            </a:r>
            <a:r>
              <a:rPr lang="pt-BR" sz="2800" dirty="0" err="1"/>
              <a:t>commitar</a:t>
            </a:r>
            <a:r>
              <a:rPr lang="pt-BR" sz="2800" dirty="0"/>
              <a:t> as mudanças.</a:t>
            </a:r>
            <a:endParaRPr lang="pt-BR" sz="3200" dirty="0"/>
          </a:p>
        </p:txBody>
      </p:sp>
    </p:spTree>
    <p:extLst>
      <p:ext uri="{BB962C8B-B14F-4D97-AF65-F5344CB8AC3E}">
        <p14:creationId xmlns:p14="http://schemas.microsoft.com/office/powerpoint/2010/main" val="18371322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6190755E-1B98-D34A-9E09-00819C77E469}"/>
              </a:ext>
            </a:extLst>
          </p:cNvPr>
          <p:cNvPicPr>
            <a:picLocks noGrp="1" noChangeAspect="1"/>
          </p:cNvPicPr>
          <p:nvPr>
            <p:ph idx="1"/>
          </p:nvPr>
        </p:nvPicPr>
        <p:blipFill>
          <a:blip r:embed="rId2"/>
          <a:stretch>
            <a:fillRect/>
          </a:stretch>
        </p:blipFill>
        <p:spPr>
          <a:xfrm>
            <a:off x="1105557" y="1247108"/>
            <a:ext cx="6932886" cy="1996155"/>
          </a:xfrm>
        </p:spPr>
      </p:pic>
      <p:pic>
        <p:nvPicPr>
          <p:cNvPr id="7" name="Picture 6">
            <a:extLst>
              <a:ext uri="{FF2B5EF4-FFF2-40B4-BE49-F238E27FC236}">
                <a16:creationId xmlns:a16="http://schemas.microsoft.com/office/drawing/2014/main" xmlns="" id="{870F4F33-B19C-3A48-8C01-7368A90EB47D}"/>
              </a:ext>
            </a:extLst>
          </p:cNvPr>
          <p:cNvPicPr>
            <a:picLocks noChangeAspect="1"/>
          </p:cNvPicPr>
          <p:nvPr/>
        </p:nvPicPr>
        <p:blipFill>
          <a:blip r:embed="rId3"/>
          <a:stretch>
            <a:fillRect/>
          </a:stretch>
        </p:blipFill>
        <p:spPr>
          <a:xfrm>
            <a:off x="1105557" y="3011239"/>
            <a:ext cx="6932886" cy="2639039"/>
          </a:xfrm>
          <a:prstGeom prst="rect">
            <a:avLst/>
          </a:prstGeom>
        </p:spPr>
      </p:pic>
    </p:spTree>
    <p:extLst>
      <p:ext uri="{BB962C8B-B14F-4D97-AF65-F5344CB8AC3E}">
        <p14:creationId xmlns:p14="http://schemas.microsoft.com/office/powerpoint/2010/main" val="35770300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arquivo aparece como não mesclado e como </a:t>
            </a:r>
            <a:r>
              <a:rPr lang="pt-BR" sz="2800" i="1" dirty="0" err="1"/>
              <a:t>both</a:t>
            </a:r>
            <a:r>
              <a:rPr lang="pt-BR" sz="2800" i="1" dirty="0"/>
              <a:t> </a:t>
            </a:r>
            <a:r>
              <a:rPr lang="pt-BR" sz="2800" i="1" dirty="0" err="1"/>
              <a:t>modified</a:t>
            </a:r>
            <a:r>
              <a:rPr lang="pt-BR" sz="2800" dirty="0"/>
              <a:t> sob </a:t>
            </a:r>
            <a:r>
              <a:rPr lang="pt-BR" sz="2800" i="1" dirty="0" err="1"/>
              <a:t>Unmerged</a:t>
            </a:r>
            <a:r>
              <a:rPr lang="pt-BR" sz="2800" i="1" dirty="0"/>
              <a:t> paths</a:t>
            </a:r>
            <a:r>
              <a:rPr lang="pt-BR" sz="2800" dirty="0"/>
              <a:t>. Isso significa que o merge deve ser realizado manualmente.</a:t>
            </a:r>
          </a:p>
          <a:p>
            <a:pPr marL="457200" indent="-457200" algn="just">
              <a:buFont typeface="Arial" panose="020B0604020202020204" pitchFamily="34" charset="0"/>
              <a:buChar char="•"/>
            </a:pPr>
            <a:r>
              <a:rPr lang="pt-BR" sz="2800" dirty="0"/>
              <a:t>Primeiramente os conflitos devem ser eliminados.</a:t>
            </a:r>
            <a:endParaRPr lang="pt-BR" sz="3200" dirty="0"/>
          </a:p>
        </p:txBody>
      </p:sp>
    </p:spTree>
    <p:extLst>
      <p:ext uri="{BB962C8B-B14F-4D97-AF65-F5344CB8AC3E}">
        <p14:creationId xmlns:p14="http://schemas.microsoft.com/office/powerpoint/2010/main" val="1677252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FE46DA6-6727-BD4E-A459-717F3883C606}"/>
              </a:ext>
            </a:extLst>
          </p:cNvPr>
          <p:cNvPicPr>
            <a:picLocks noChangeAspect="1"/>
          </p:cNvPicPr>
          <p:nvPr/>
        </p:nvPicPr>
        <p:blipFill>
          <a:blip r:embed="rId2"/>
          <a:stretch>
            <a:fillRect/>
          </a:stretch>
        </p:blipFill>
        <p:spPr>
          <a:xfrm>
            <a:off x="359939" y="2334418"/>
            <a:ext cx="8424121" cy="2189163"/>
          </a:xfrm>
          <a:prstGeom prst="rect">
            <a:avLst/>
          </a:prstGeom>
        </p:spPr>
      </p:pic>
    </p:spTree>
    <p:extLst>
      <p:ext uri="{BB962C8B-B14F-4D97-AF65-F5344CB8AC3E}">
        <p14:creationId xmlns:p14="http://schemas.microsoft.com/office/powerpoint/2010/main" val="20611110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resolver os conflitos, é necessário informar ao </a:t>
            </a:r>
            <a:r>
              <a:rPr lang="pt-BR" sz="2800" dirty="0" err="1"/>
              <a:t>Git</a:t>
            </a:r>
            <a:r>
              <a:rPr lang="pt-BR" sz="2800" dirty="0"/>
              <a:t> adicionando o mesmo a área de </a:t>
            </a:r>
            <a:r>
              <a:rPr lang="pt-BR" sz="2800" dirty="0" err="1"/>
              <a:t>stage</a:t>
            </a:r>
            <a:r>
              <a:rPr lang="pt-BR" sz="2800" dirty="0"/>
              <a:t> através do comando </a:t>
            </a:r>
            <a:r>
              <a:rPr lang="pt-BR" sz="2800" i="1" dirty="0" err="1"/>
              <a:t>git</a:t>
            </a:r>
            <a:r>
              <a:rPr lang="pt-BR" sz="2800" i="1" dirty="0"/>
              <a:t> </a:t>
            </a:r>
            <a:r>
              <a:rPr lang="pt-BR" sz="2800" i="1" dirty="0" err="1"/>
              <a:t>add</a:t>
            </a:r>
            <a:r>
              <a:rPr lang="pt-BR" sz="2800" i="1" dirty="0"/>
              <a:t>.</a:t>
            </a:r>
            <a:endParaRPr lang="pt-BR" sz="3200" dirty="0"/>
          </a:p>
        </p:txBody>
      </p:sp>
    </p:spTree>
    <p:extLst>
      <p:ext uri="{BB962C8B-B14F-4D97-AF65-F5344CB8AC3E}">
        <p14:creationId xmlns:p14="http://schemas.microsoft.com/office/powerpoint/2010/main" val="30272253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D3C88AA-6F2B-FE44-A663-5C23BBA7B5EA}"/>
              </a:ext>
            </a:extLst>
          </p:cNvPr>
          <p:cNvPicPr>
            <a:picLocks noChangeAspect="1"/>
          </p:cNvPicPr>
          <p:nvPr/>
        </p:nvPicPr>
        <p:blipFill>
          <a:blip r:embed="rId2"/>
          <a:stretch>
            <a:fillRect/>
          </a:stretch>
        </p:blipFill>
        <p:spPr>
          <a:xfrm>
            <a:off x="396399" y="1789818"/>
            <a:ext cx="8351201" cy="2608352"/>
          </a:xfrm>
          <a:prstGeom prst="rect">
            <a:avLst/>
          </a:prstGeom>
        </p:spPr>
      </p:pic>
      <p:pic>
        <p:nvPicPr>
          <p:cNvPr id="5" name="Picture 4">
            <a:extLst>
              <a:ext uri="{FF2B5EF4-FFF2-40B4-BE49-F238E27FC236}">
                <a16:creationId xmlns:a16="http://schemas.microsoft.com/office/drawing/2014/main" xmlns="" id="{C464650A-BFA5-4A4A-A977-BDEAA56AE4B2}"/>
              </a:ext>
            </a:extLst>
          </p:cNvPr>
          <p:cNvPicPr>
            <a:picLocks noChangeAspect="1"/>
          </p:cNvPicPr>
          <p:nvPr/>
        </p:nvPicPr>
        <p:blipFill rotWithShape="1">
          <a:blip r:embed="rId3"/>
          <a:srcRect t="45303"/>
          <a:stretch/>
        </p:blipFill>
        <p:spPr>
          <a:xfrm>
            <a:off x="396399" y="4186238"/>
            <a:ext cx="8351203" cy="814387"/>
          </a:xfrm>
          <a:prstGeom prst="rect">
            <a:avLst/>
          </a:prstGeom>
        </p:spPr>
      </p:pic>
    </p:spTree>
    <p:extLst>
      <p:ext uri="{BB962C8B-B14F-4D97-AF65-F5344CB8AC3E}">
        <p14:creationId xmlns:p14="http://schemas.microsoft.com/office/powerpoint/2010/main" val="360243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sp>
        <p:nvSpPr>
          <p:cNvPr id="6" name="TextBox 5">
            <a:extLst>
              <a:ext uri="{FF2B5EF4-FFF2-40B4-BE49-F238E27FC236}">
                <a16:creationId xmlns:a16="http://schemas.microsoft.com/office/drawing/2014/main" xmlns="" id="{FF4D67AB-78AF-424A-BA8E-A5FB425830F1}"/>
              </a:ext>
            </a:extLst>
          </p:cNvPr>
          <p:cNvSpPr txBox="1"/>
          <p:nvPr/>
        </p:nvSpPr>
        <p:spPr>
          <a:xfrm>
            <a:off x="475989" y="1513636"/>
            <a:ext cx="8192022" cy="3785652"/>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x-none" sz="3200" dirty="0"/>
              <a:t>A saída indica que o arquivo “filmes.txt” não </a:t>
            </a:r>
            <a:r>
              <a:rPr lang="pt-BR" sz="3200" dirty="0" smtClean="0"/>
              <a:t>está sendo</a:t>
            </a:r>
            <a:r>
              <a:rPr lang="x-none" sz="3200" dirty="0" smtClean="0"/>
              <a:t> </a:t>
            </a:r>
            <a:r>
              <a:rPr lang="x-none" sz="3200" dirty="0"/>
              <a:t>rastreado pelo git. </a:t>
            </a:r>
          </a:p>
          <a:p>
            <a:pPr marL="457200" indent="-457200" algn="just">
              <a:lnSpc>
                <a:spcPct val="150000"/>
              </a:lnSpc>
              <a:buFont typeface="Arial" panose="020B0604020202020204" pitchFamily="34" charset="0"/>
              <a:buChar char="•"/>
            </a:pPr>
            <a:r>
              <a:rPr lang="x-none" sz="3200" dirty="0"/>
              <a:t>Execute o comando ‘</a:t>
            </a:r>
            <a:r>
              <a:rPr lang="x-none" sz="3200" dirty="0">
                <a:solidFill>
                  <a:srgbClr val="C00000"/>
                </a:solidFill>
              </a:rPr>
              <a:t>git add filmes.txt</a:t>
            </a:r>
            <a:r>
              <a:rPr lang="x-none" sz="3200" dirty="0"/>
              <a:t>’;</a:t>
            </a:r>
          </a:p>
          <a:p>
            <a:pPr marL="457200" indent="-457200" algn="just">
              <a:lnSpc>
                <a:spcPct val="150000"/>
              </a:lnSpc>
              <a:buFont typeface="Arial" panose="020B0604020202020204" pitchFamily="34" charset="0"/>
              <a:buChar char="•"/>
            </a:pPr>
            <a:r>
              <a:rPr lang="x-none" sz="3200" dirty="0"/>
              <a:t>Verifique novamente o repositório executando ‘</a:t>
            </a:r>
            <a:r>
              <a:rPr lang="x-none" sz="3200" dirty="0">
                <a:solidFill>
                  <a:srgbClr val="C00000"/>
                </a:solidFill>
              </a:rPr>
              <a:t>git status</a:t>
            </a:r>
            <a:r>
              <a:rPr lang="x-none" sz="3200" dirty="0"/>
              <a:t>’:</a:t>
            </a:r>
          </a:p>
        </p:txBody>
      </p:sp>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RASTREANDO O ARQUIVO</a:t>
            </a:r>
          </a:p>
        </p:txBody>
      </p:sp>
    </p:spTree>
    <p:extLst>
      <p:ext uri="{BB962C8B-B14F-4D97-AF65-F5344CB8AC3E}">
        <p14:creationId xmlns:p14="http://schemas.microsoft.com/office/powerpoint/2010/main" val="51223108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arquivo </a:t>
            </a:r>
            <a:r>
              <a:rPr lang="pt-BR" sz="2800" dirty="0" err="1"/>
              <a:t>index.html</a:t>
            </a:r>
            <a:r>
              <a:rPr lang="pt-BR" sz="2800" dirty="0"/>
              <a:t> aparece como modificado, pronto para ser </a:t>
            </a:r>
            <a:r>
              <a:rPr lang="pt-BR" sz="2800" dirty="0" err="1"/>
              <a:t>commitado</a:t>
            </a:r>
            <a:r>
              <a:rPr lang="pt-BR" sz="2800" dirty="0"/>
              <a:t>.</a:t>
            </a:r>
          </a:p>
          <a:p>
            <a:pPr marL="457200" indent="-457200" algn="just">
              <a:buFont typeface="Arial" panose="020B0604020202020204" pitchFamily="34" charset="0"/>
              <a:buChar char="•"/>
            </a:pPr>
            <a:r>
              <a:rPr lang="pt-BR" sz="2800" dirty="0"/>
              <a:t>Feito isso, basta utilizar o comando </a:t>
            </a:r>
            <a:r>
              <a:rPr lang="pt-BR" sz="2800" i="1" dirty="0" err="1"/>
              <a:t>git</a:t>
            </a:r>
            <a:r>
              <a:rPr lang="pt-BR" sz="2800" i="1" dirty="0"/>
              <a:t> </a:t>
            </a:r>
            <a:r>
              <a:rPr lang="pt-BR" sz="2800" i="1" dirty="0" err="1"/>
              <a:t>commit</a:t>
            </a:r>
            <a:r>
              <a:rPr lang="pt-BR" sz="2800" dirty="0"/>
              <a:t> para efetuar o </a:t>
            </a:r>
            <a:r>
              <a:rPr lang="pt-BR" sz="2800" dirty="0" err="1"/>
              <a:t>commit</a:t>
            </a:r>
            <a:r>
              <a:rPr lang="pt-BR" sz="2800" dirty="0"/>
              <a:t> das mudanças, e o conflito foi resolvido, com o merge finalizado.</a:t>
            </a:r>
          </a:p>
        </p:txBody>
      </p:sp>
    </p:spTree>
    <p:extLst>
      <p:ext uri="{BB962C8B-B14F-4D97-AF65-F5344CB8AC3E}">
        <p14:creationId xmlns:p14="http://schemas.microsoft.com/office/powerpoint/2010/main" val="24218396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RESOLVENDO CONFLITOS APÓS UM REBASE</a:t>
            </a:r>
          </a:p>
          <a:p>
            <a:pPr algn="just"/>
            <a:endParaRPr lang="pt-BR" sz="3200" b="1" dirty="0"/>
          </a:p>
          <a:p>
            <a:pPr marL="457200" indent="-457200" algn="just">
              <a:buFont typeface="Arial" panose="020B0604020202020204" pitchFamily="34" charset="0"/>
              <a:buChar char="•"/>
            </a:pPr>
            <a:r>
              <a:rPr lang="pt-BR" sz="2800" dirty="0"/>
              <a:t>Caso utilize </a:t>
            </a:r>
            <a:r>
              <a:rPr lang="pt-BR" sz="2800" dirty="0" err="1"/>
              <a:t>rebase</a:t>
            </a:r>
            <a:r>
              <a:rPr lang="pt-BR" sz="2800" dirty="0"/>
              <a:t> para mesclar as últimas mudanças da </a:t>
            </a:r>
            <a:r>
              <a:rPr lang="pt-BR" sz="2800" dirty="0" err="1"/>
              <a:t>branch</a:t>
            </a:r>
            <a:r>
              <a:rPr lang="pt-BR" sz="2800" dirty="0"/>
              <a:t> </a:t>
            </a:r>
            <a:r>
              <a:rPr lang="pt-BR" sz="2800" dirty="0" err="1"/>
              <a:t>master</a:t>
            </a:r>
            <a:r>
              <a:rPr lang="pt-BR" sz="2800" dirty="0"/>
              <a:t> e da secundária no exemplo anterior, seria necessário unir o </a:t>
            </a:r>
            <a:r>
              <a:rPr lang="pt-BR" sz="2800" dirty="0" err="1"/>
              <a:t>commit</a:t>
            </a:r>
            <a:r>
              <a:rPr lang="pt-BR" sz="2800" dirty="0"/>
              <a:t> da </a:t>
            </a:r>
            <a:r>
              <a:rPr lang="pt-BR" sz="2800" dirty="0" err="1"/>
              <a:t>branch</a:t>
            </a:r>
            <a:r>
              <a:rPr lang="pt-BR" sz="2800" dirty="0"/>
              <a:t> secundária com o </a:t>
            </a:r>
            <a:r>
              <a:rPr lang="pt-BR" sz="2800" dirty="0" err="1"/>
              <a:t>commit</a:t>
            </a:r>
            <a:r>
              <a:rPr lang="pt-BR" sz="2800" dirty="0"/>
              <a:t> da </a:t>
            </a:r>
            <a:r>
              <a:rPr lang="pt-BR" sz="2800" dirty="0" err="1"/>
              <a:t>branch</a:t>
            </a:r>
            <a:r>
              <a:rPr lang="pt-BR" sz="2800" dirty="0"/>
              <a:t> </a:t>
            </a:r>
            <a:r>
              <a:rPr lang="pt-BR" sz="2800" dirty="0" err="1"/>
              <a:t>master</a:t>
            </a:r>
            <a:r>
              <a:rPr lang="pt-BR" sz="2800" dirty="0"/>
              <a:t>.</a:t>
            </a:r>
          </a:p>
          <a:p>
            <a:pPr marL="457200" indent="-457200" algn="just">
              <a:buFont typeface="Arial" panose="020B0604020202020204" pitchFamily="34" charset="0"/>
              <a:buChar char="•"/>
            </a:pPr>
            <a:r>
              <a:rPr lang="pt-BR" sz="2800" dirty="0"/>
              <a:t>Ambos alteram o topo do arquivo, criando o mesmo conflito.</a:t>
            </a:r>
          </a:p>
        </p:txBody>
      </p:sp>
    </p:spTree>
    <p:extLst>
      <p:ext uri="{BB962C8B-B14F-4D97-AF65-F5344CB8AC3E}">
        <p14:creationId xmlns:p14="http://schemas.microsoft.com/office/powerpoint/2010/main" val="26014548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executar o comando </a:t>
            </a:r>
            <a:r>
              <a:rPr lang="pt-BR" sz="2800" i="1" dirty="0" err="1"/>
              <a:t>git</a:t>
            </a:r>
            <a:r>
              <a:rPr lang="pt-BR" sz="2800" i="1" dirty="0"/>
              <a:t> </a:t>
            </a:r>
            <a:r>
              <a:rPr lang="pt-BR" sz="2800" i="1" dirty="0" err="1"/>
              <a:t>rebase</a:t>
            </a:r>
            <a:r>
              <a:rPr lang="pt-BR" sz="2800" i="1" dirty="0"/>
              <a:t> </a:t>
            </a:r>
            <a:r>
              <a:rPr lang="pt-BR" sz="2800" i="1" dirty="0" err="1"/>
              <a:t>nomebranch</a:t>
            </a:r>
            <a:r>
              <a:rPr lang="pt-BR" sz="2800" dirty="0"/>
              <a:t> na </a:t>
            </a:r>
            <a:r>
              <a:rPr lang="pt-BR" sz="2800" dirty="0" err="1"/>
              <a:t>branch</a:t>
            </a:r>
            <a:r>
              <a:rPr lang="pt-BR" sz="2800" dirty="0"/>
              <a:t> </a:t>
            </a:r>
            <a:r>
              <a:rPr lang="pt-BR" sz="2800" i="1" dirty="0" err="1"/>
              <a:t>master</a:t>
            </a:r>
            <a:r>
              <a:rPr lang="pt-BR" sz="2800" dirty="0"/>
              <a:t>, veríamos uma saída contendo erros, informando um conflito no arquivo </a:t>
            </a:r>
            <a:r>
              <a:rPr lang="pt-BR" sz="2800" dirty="0" err="1"/>
              <a:t>index.html</a:t>
            </a:r>
            <a:r>
              <a:rPr lang="pt-BR" sz="2800" dirty="0"/>
              <a:t>.</a:t>
            </a:r>
          </a:p>
        </p:txBody>
      </p:sp>
    </p:spTree>
    <p:extLst>
      <p:ext uri="{BB962C8B-B14F-4D97-AF65-F5344CB8AC3E}">
        <p14:creationId xmlns:p14="http://schemas.microsoft.com/office/powerpoint/2010/main" val="26487341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62E4014-587C-194B-BE24-9989C2B87B9B}"/>
              </a:ext>
            </a:extLst>
          </p:cNvPr>
          <p:cNvPicPr>
            <a:picLocks noChangeAspect="1"/>
          </p:cNvPicPr>
          <p:nvPr/>
        </p:nvPicPr>
        <p:blipFill>
          <a:blip r:embed="rId2"/>
          <a:stretch>
            <a:fillRect/>
          </a:stretch>
        </p:blipFill>
        <p:spPr>
          <a:xfrm>
            <a:off x="888934" y="1100895"/>
            <a:ext cx="7366131" cy="5128456"/>
          </a:xfrm>
          <a:prstGeom prst="rect">
            <a:avLst/>
          </a:prstGeom>
        </p:spPr>
      </p:pic>
      <p:pic>
        <p:nvPicPr>
          <p:cNvPr id="7" name="Picture 6">
            <a:extLst>
              <a:ext uri="{FF2B5EF4-FFF2-40B4-BE49-F238E27FC236}">
                <a16:creationId xmlns:a16="http://schemas.microsoft.com/office/drawing/2014/main" xmlns="" id="{13633124-40F1-E64E-9CCE-CF23AAB01D83}"/>
              </a:ext>
            </a:extLst>
          </p:cNvPr>
          <p:cNvPicPr>
            <a:picLocks noChangeAspect="1"/>
          </p:cNvPicPr>
          <p:nvPr/>
        </p:nvPicPr>
        <p:blipFill>
          <a:blip r:embed="rId3"/>
          <a:stretch>
            <a:fillRect/>
          </a:stretch>
        </p:blipFill>
        <p:spPr>
          <a:xfrm>
            <a:off x="888935" y="610723"/>
            <a:ext cx="7366130" cy="490172"/>
          </a:xfrm>
          <a:prstGeom prst="rect">
            <a:avLst/>
          </a:prstGeom>
        </p:spPr>
      </p:pic>
    </p:spTree>
    <p:extLst>
      <p:ext uri="{BB962C8B-B14F-4D97-AF65-F5344CB8AC3E}">
        <p14:creationId xmlns:p14="http://schemas.microsoft.com/office/powerpoint/2010/main" val="21367141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C853C35-9D2C-7A4C-B019-640A2BD49E5D}"/>
              </a:ext>
            </a:extLst>
          </p:cNvPr>
          <p:cNvSpPr txBox="1"/>
          <p:nvPr/>
        </p:nvSpPr>
        <p:spPr>
          <a:xfrm>
            <a:off x="475989" y="2951946"/>
            <a:ext cx="8192022" cy="954107"/>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comando </a:t>
            </a:r>
            <a:r>
              <a:rPr lang="pt-BR" sz="2800" i="1" dirty="0" err="1"/>
              <a:t>git</a:t>
            </a:r>
            <a:r>
              <a:rPr lang="pt-BR" sz="2800" i="1" dirty="0"/>
              <a:t> status</a:t>
            </a:r>
            <a:r>
              <a:rPr lang="pt-BR" sz="2800" dirty="0"/>
              <a:t> também iria mostrar um conflito no arquivo.</a:t>
            </a:r>
          </a:p>
        </p:txBody>
      </p:sp>
    </p:spTree>
    <p:extLst>
      <p:ext uri="{BB962C8B-B14F-4D97-AF65-F5344CB8AC3E}">
        <p14:creationId xmlns:p14="http://schemas.microsoft.com/office/powerpoint/2010/main" val="16238374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DBB6A89-60D4-7A4E-9BB2-7EE02348C00E}"/>
              </a:ext>
            </a:extLst>
          </p:cNvPr>
          <p:cNvPicPr>
            <a:picLocks noChangeAspect="1"/>
          </p:cNvPicPr>
          <p:nvPr/>
        </p:nvPicPr>
        <p:blipFill>
          <a:blip r:embed="rId2"/>
          <a:stretch>
            <a:fillRect/>
          </a:stretch>
        </p:blipFill>
        <p:spPr>
          <a:xfrm>
            <a:off x="114300" y="1162050"/>
            <a:ext cx="8915400" cy="4533900"/>
          </a:xfrm>
          <a:prstGeom prst="rect">
            <a:avLst/>
          </a:prstGeom>
        </p:spPr>
      </p:pic>
    </p:spTree>
    <p:extLst>
      <p:ext uri="{BB962C8B-B14F-4D97-AF65-F5344CB8AC3E}">
        <p14:creationId xmlns:p14="http://schemas.microsoft.com/office/powerpoint/2010/main" val="5603746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C853C35-9D2C-7A4C-B019-640A2BD49E5D}"/>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saída do comando </a:t>
            </a:r>
            <a:r>
              <a:rPr lang="pt-BR" sz="2800" i="1" dirty="0" err="1"/>
              <a:t>git</a:t>
            </a:r>
            <a:r>
              <a:rPr lang="pt-BR" sz="2800" i="1" dirty="0"/>
              <a:t> status</a:t>
            </a:r>
            <a:r>
              <a:rPr lang="pt-BR" sz="2800" dirty="0"/>
              <a:t> indica de maneira semelhante ao que aconteceu após o conflito no merge, indicando conflitos. Caso abra o arquivo, será possível ver as mesmas marcações de conflito.</a:t>
            </a:r>
          </a:p>
          <a:p>
            <a:pPr marL="457200" indent="-457200" algn="just">
              <a:buFont typeface="Arial" panose="020B0604020202020204" pitchFamily="34" charset="0"/>
              <a:buChar char="•"/>
            </a:pPr>
            <a:r>
              <a:rPr lang="pt-BR" sz="2800" dirty="0"/>
              <a:t>O arquivo deverá ser mesclado manualmente, as marcações de conflitos removidas, marcar a resolução de conflito utilizando o comando </a:t>
            </a:r>
            <a:r>
              <a:rPr lang="pt-BR" sz="2800" i="1" dirty="0" err="1"/>
              <a:t>git</a:t>
            </a:r>
            <a:r>
              <a:rPr lang="pt-BR" sz="2800" i="1" dirty="0"/>
              <a:t> </a:t>
            </a:r>
            <a:r>
              <a:rPr lang="pt-BR" sz="2800" i="1" dirty="0" err="1"/>
              <a:t>add</a:t>
            </a:r>
            <a:r>
              <a:rPr lang="pt-BR" sz="2800" dirty="0"/>
              <a:t>, e finalizar o </a:t>
            </a:r>
            <a:r>
              <a:rPr lang="pt-BR" sz="2800" dirty="0" err="1"/>
              <a:t>rebase</a:t>
            </a:r>
            <a:r>
              <a:rPr lang="pt-BR" sz="2800" dirty="0"/>
              <a:t> com </a:t>
            </a:r>
            <a:r>
              <a:rPr lang="pt-BR" sz="2800" i="1" dirty="0" err="1"/>
              <a:t>git</a:t>
            </a:r>
            <a:r>
              <a:rPr lang="pt-BR" sz="2800" i="1" dirty="0"/>
              <a:t> </a:t>
            </a:r>
            <a:r>
              <a:rPr lang="pt-BR" sz="2800" i="1" dirty="0" err="1"/>
              <a:t>rebase</a:t>
            </a:r>
            <a:r>
              <a:rPr lang="pt-BR" sz="2800" i="1" dirty="0"/>
              <a:t> --continue</a:t>
            </a:r>
            <a:r>
              <a:rPr lang="pt-BR" sz="2800" dirty="0"/>
              <a:t>.</a:t>
            </a:r>
          </a:p>
          <a:p>
            <a:pPr marL="457200" indent="-457200" algn="just">
              <a:buFont typeface="Arial" panose="020B0604020202020204" pitchFamily="34" charset="0"/>
              <a:buChar char="•"/>
            </a:pPr>
            <a:r>
              <a:rPr lang="pt-BR" sz="2800" dirty="0"/>
              <a:t>Feito isso, o </a:t>
            </a:r>
            <a:r>
              <a:rPr lang="pt-BR" sz="2800" dirty="0" err="1"/>
              <a:t>rebase</a:t>
            </a:r>
            <a:r>
              <a:rPr lang="pt-BR" sz="2800" dirty="0"/>
              <a:t> conflitante estará finalizado.</a:t>
            </a:r>
          </a:p>
        </p:txBody>
      </p:sp>
    </p:spTree>
    <p:extLst>
      <p:ext uri="{BB962C8B-B14F-4D97-AF65-F5344CB8AC3E}">
        <p14:creationId xmlns:p14="http://schemas.microsoft.com/office/powerpoint/2010/main" val="268901016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USANDO UMA FERRAMENTA PARA REMOVER CONFLITOS</a:t>
            </a:r>
          </a:p>
          <a:p>
            <a:pPr algn="just"/>
            <a:endParaRPr lang="pt-BR" sz="3200" b="1" dirty="0"/>
          </a:p>
          <a:p>
            <a:pPr marL="457200" indent="-457200" algn="just">
              <a:buFont typeface="Arial" panose="020B0604020202020204" pitchFamily="34" charset="0"/>
              <a:buChar char="•"/>
            </a:pPr>
            <a:r>
              <a:rPr lang="pt-BR" sz="2800" dirty="0"/>
              <a:t>Conflitos maiores e mais complexos são difíceis de serem visualizados. Ademais, pode-se ter vários arquivos com conflitos a serem solucionados.</a:t>
            </a:r>
          </a:p>
          <a:p>
            <a:pPr marL="457200" indent="-457200" algn="just">
              <a:buFont typeface="Arial" panose="020B0604020202020204" pitchFamily="34" charset="0"/>
              <a:buChar char="•"/>
            </a:pPr>
            <a:r>
              <a:rPr lang="pt-BR" sz="2800" dirty="0"/>
              <a:t>Utilizar uma ferramenta apropriada auxilia na rapidez de resolução de conflitos. Com o </a:t>
            </a:r>
            <a:r>
              <a:rPr lang="pt-BR" sz="2800" dirty="0" err="1"/>
              <a:t>Git</a:t>
            </a:r>
            <a:r>
              <a:rPr lang="pt-BR" sz="2800" dirty="0"/>
              <a:t>, existe uma ferramenta invocada através do comando </a:t>
            </a:r>
            <a:r>
              <a:rPr lang="pt-BR" sz="2800" i="1" dirty="0" err="1"/>
              <a:t>git</a:t>
            </a:r>
            <a:r>
              <a:rPr lang="pt-BR" sz="2800" i="1" dirty="0"/>
              <a:t> </a:t>
            </a:r>
            <a:r>
              <a:rPr lang="pt-BR" sz="2800" i="1" dirty="0" err="1"/>
              <a:t>mergetool</a:t>
            </a:r>
            <a:r>
              <a:rPr lang="pt-BR" sz="2800" dirty="0"/>
              <a:t>.</a:t>
            </a:r>
          </a:p>
        </p:txBody>
      </p:sp>
    </p:spTree>
    <p:extLst>
      <p:ext uri="{BB962C8B-B14F-4D97-AF65-F5344CB8AC3E}">
        <p14:creationId xmlns:p14="http://schemas.microsoft.com/office/powerpoint/2010/main" val="11239826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5E4F286-2115-F14B-B9DC-1FF299482173}"/>
              </a:ext>
            </a:extLst>
          </p:cNvPr>
          <p:cNvPicPr>
            <a:picLocks noChangeAspect="1"/>
          </p:cNvPicPr>
          <p:nvPr/>
        </p:nvPicPr>
        <p:blipFill>
          <a:blip r:embed="rId2"/>
          <a:stretch>
            <a:fillRect/>
          </a:stretch>
        </p:blipFill>
        <p:spPr>
          <a:xfrm>
            <a:off x="0" y="152497"/>
            <a:ext cx="9144000" cy="6553006"/>
          </a:xfrm>
          <a:prstGeom prst="rect">
            <a:avLst/>
          </a:prstGeom>
        </p:spPr>
      </p:pic>
    </p:spTree>
    <p:extLst>
      <p:ext uri="{BB962C8B-B14F-4D97-AF65-F5344CB8AC3E}">
        <p14:creationId xmlns:p14="http://schemas.microsoft.com/office/powerpoint/2010/main" val="20669361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mensagem indica que existem várias ferramentas: </a:t>
            </a:r>
            <a:r>
              <a:rPr lang="en-US" sz="2800" dirty="0"/>
              <a:t>meld </a:t>
            </a:r>
            <a:r>
              <a:rPr lang="en-US" sz="2800" dirty="0" err="1"/>
              <a:t>opendiff</a:t>
            </a:r>
            <a:r>
              <a:rPr lang="en-US" sz="2800" dirty="0"/>
              <a:t> kdiff3 </a:t>
            </a:r>
            <a:r>
              <a:rPr lang="en-US" sz="2800" dirty="0" err="1"/>
              <a:t>tkdiff</a:t>
            </a:r>
            <a:r>
              <a:rPr lang="en-US" sz="2800" dirty="0"/>
              <a:t> </a:t>
            </a:r>
            <a:r>
              <a:rPr lang="en-US" sz="2800" dirty="0" err="1"/>
              <a:t>xxdiff</a:t>
            </a:r>
            <a:r>
              <a:rPr lang="en-US" sz="2800" dirty="0"/>
              <a:t> </a:t>
            </a:r>
            <a:r>
              <a:rPr lang="en-US" sz="2800" dirty="0" err="1"/>
              <a:t>tortoisemerge</a:t>
            </a:r>
            <a:r>
              <a:rPr lang="en-US" sz="2800" dirty="0"/>
              <a:t> </a:t>
            </a:r>
            <a:r>
              <a:rPr lang="en-US" sz="2800" dirty="0" err="1"/>
              <a:t>gvimdiff</a:t>
            </a:r>
            <a:r>
              <a:rPr lang="en-US" sz="2800" dirty="0"/>
              <a:t> diffuse </a:t>
            </a:r>
            <a:r>
              <a:rPr lang="en-US" sz="2800" dirty="0" err="1"/>
              <a:t>diffmerge</a:t>
            </a:r>
            <a:r>
              <a:rPr lang="en-US" sz="2800" dirty="0"/>
              <a:t> </a:t>
            </a:r>
            <a:r>
              <a:rPr lang="en-US" sz="2800" dirty="0" err="1"/>
              <a:t>ecmerge</a:t>
            </a:r>
            <a:r>
              <a:rPr lang="en-US" sz="2800" dirty="0"/>
              <a:t> p4merge </a:t>
            </a:r>
            <a:r>
              <a:rPr lang="en-US" sz="2800" dirty="0" err="1"/>
              <a:t>araxis</a:t>
            </a:r>
            <a:r>
              <a:rPr lang="en-US" sz="2800" dirty="0"/>
              <a:t> bc3 </a:t>
            </a:r>
            <a:r>
              <a:rPr lang="en-US" sz="2800" dirty="0" err="1"/>
              <a:t>codecompare</a:t>
            </a:r>
            <a:r>
              <a:rPr lang="en-US" sz="2800" dirty="0"/>
              <a:t> emerge </a:t>
            </a:r>
            <a:r>
              <a:rPr lang="en-US" sz="2800" dirty="0" err="1"/>
              <a:t>vimdiff</a:t>
            </a:r>
            <a:r>
              <a:rPr lang="en-US" sz="2800" dirty="0"/>
              <a:t>.</a:t>
            </a:r>
          </a:p>
          <a:p>
            <a:pPr marL="457200" indent="-457200" algn="just">
              <a:buFont typeface="Arial" panose="020B0604020202020204" pitchFamily="34" charset="0"/>
              <a:buChar char="•"/>
            </a:pPr>
            <a:r>
              <a:rPr lang="pt-BR" sz="2800" dirty="0"/>
              <a:t>Alguma dessas ferramentas listadas anteriormente será procurada e invocada, caso conflitos sejam encontrados.</a:t>
            </a:r>
          </a:p>
        </p:txBody>
      </p:sp>
    </p:spTree>
    <p:extLst>
      <p:ext uri="{BB962C8B-B14F-4D97-AF65-F5344CB8AC3E}">
        <p14:creationId xmlns:p14="http://schemas.microsoft.com/office/powerpoint/2010/main" val="1383793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pic>
        <p:nvPicPr>
          <p:cNvPr id="5" name="Picture 4">
            <a:extLst>
              <a:ext uri="{FF2B5EF4-FFF2-40B4-BE49-F238E27FC236}">
                <a16:creationId xmlns:a16="http://schemas.microsoft.com/office/drawing/2014/main" xmlns="" id="{E155DE74-DC86-6342-A034-251844AF65F8}"/>
              </a:ext>
            </a:extLst>
          </p:cNvPr>
          <p:cNvPicPr>
            <a:picLocks noChangeAspect="1"/>
          </p:cNvPicPr>
          <p:nvPr/>
        </p:nvPicPr>
        <p:blipFill>
          <a:blip r:embed="rId2"/>
          <a:stretch>
            <a:fillRect/>
          </a:stretch>
        </p:blipFill>
        <p:spPr>
          <a:xfrm>
            <a:off x="1269314" y="1380881"/>
            <a:ext cx="6605371" cy="4096237"/>
          </a:xfrm>
          <a:prstGeom prst="rect">
            <a:avLst/>
          </a:prstGeom>
        </p:spPr>
      </p:pic>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RASTREANDO O ARQUIVO</a:t>
            </a:r>
          </a:p>
        </p:txBody>
      </p:sp>
    </p:spTree>
    <p:extLst>
      <p:ext uri="{BB962C8B-B14F-4D97-AF65-F5344CB8AC3E}">
        <p14:creationId xmlns:p14="http://schemas.microsoft.com/office/powerpoint/2010/main" val="172262245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pt-BR" dirty="0"/>
              <a:t>CAPÍTULO 10 – MANEIRAS DE TRABALHAR COM GIT</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654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MODELOS DE DISTRIBUIÇÃO DE REPOSITÓRIOS E DE BRANCHES</a:t>
            </a:r>
            <a:endParaRPr lang="pt-BR" sz="3200" dirty="0"/>
          </a:p>
          <a:p>
            <a:pPr algn="just"/>
            <a:endParaRPr lang="pt-BR" sz="3200" b="1" dirty="0"/>
          </a:p>
          <a:p>
            <a:pPr marL="457200" indent="-457200" algn="just">
              <a:buFont typeface="Arial" panose="020B0604020202020204" pitchFamily="34" charset="0"/>
              <a:buChar char="•"/>
            </a:pPr>
            <a:r>
              <a:rPr lang="pt-BR" sz="2800" dirty="0" err="1"/>
              <a:t>Git</a:t>
            </a:r>
            <a:r>
              <a:rPr lang="pt-BR" sz="2800" dirty="0"/>
              <a:t> é sistema de controle de versão distribuído, onde possui cópias locais completas de um repositório, que podem ser compartilhadas remotamente.</a:t>
            </a:r>
          </a:p>
          <a:p>
            <a:pPr marL="457200" indent="-457200" algn="just">
              <a:buFont typeface="Arial" panose="020B0604020202020204" pitchFamily="34" charset="0"/>
              <a:buChar char="•"/>
            </a:pPr>
            <a:r>
              <a:rPr lang="pt-BR" sz="2800" dirty="0"/>
              <a:t>É necessário decidir o </a:t>
            </a:r>
            <a:r>
              <a:rPr lang="pt-BR" sz="2800" b="1" dirty="0"/>
              <a:t>modelo de distribuição de repositórios</a:t>
            </a:r>
            <a:r>
              <a:rPr lang="pt-BR" sz="2800" dirty="0"/>
              <a:t> a ser adotado, definindo como organizar repositórios remotos.</a:t>
            </a:r>
          </a:p>
        </p:txBody>
      </p:sp>
    </p:spTree>
    <p:extLst>
      <p:ext uri="{BB962C8B-B14F-4D97-AF65-F5344CB8AC3E}">
        <p14:creationId xmlns:p14="http://schemas.microsoft.com/office/powerpoint/2010/main" val="5847054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Modelos mais utilizados são:</a:t>
            </a:r>
          </a:p>
          <a:p>
            <a:pPr marL="971550" lvl="1" indent="-514350" algn="just">
              <a:buFont typeface="+mj-lt"/>
              <a:buAutoNum type="arabicPeriod"/>
            </a:pPr>
            <a:r>
              <a:rPr lang="pt-BR" sz="2800" dirty="0"/>
              <a:t>Apenas um repositório remoto central, onde os repositórios locais apontam;</a:t>
            </a:r>
          </a:p>
          <a:p>
            <a:pPr marL="971550" lvl="1" indent="-514350" algn="just">
              <a:buFont typeface="+mj-lt"/>
              <a:buAutoNum type="arabicPeriod"/>
            </a:pPr>
            <a:r>
              <a:rPr lang="pt-BR" sz="2800" dirty="0"/>
              <a:t>Desenvolvedores possuem cada um seu </a:t>
            </a:r>
            <a:r>
              <a:rPr lang="pt-BR" sz="2800" dirty="0" err="1"/>
              <a:t>fork</a:t>
            </a:r>
            <a:r>
              <a:rPr lang="pt-BR" sz="2800" dirty="0"/>
              <a:t> - um repositório remoto cópia do projeto – que utiliza um repositório central para integração;</a:t>
            </a:r>
          </a:p>
          <a:p>
            <a:pPr marL="971550" lvl="1" indent="-514350" algn="just">
              <a:buFont typeface="+mj-lt"/>
              <a:buAutoNum type="arabicPeriod"/>
            </a:pPr>
            <a:r>
              <a:rPr lang="pt-BR" sz="2800" dirty="0"/>
              <a:t>Hierarquia de repositórios para integração.</a:t>
            </a:r>
          </a:p>
        </p:txBody>
      </p:sp>
    </p:spTree>
    <p:extLst>
      <p:ext uri="{BB962C8B-B14F-4D97-AF65-F5344CB8AC3E}">
        <p14:creationId xmlns:p14="http://schemas.microsoft.com/office/powerpoint/2010/main" val="248296902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2090172"/>
            <a:ext cx="8192022" cy="2677656"/>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Criar </a:t>
            </a:r>
            <a:r>
              <a:rPr lang="pt-BR" sz="2800" dirty="0" err="1"/>
              <a:t>branches</a:t>
            </a:r>
            <a:r>
              <a:rPr lang="pt-BR" sz="2800" dirty="0"/>
              <a:t> no </a:t>
            </a:r>
            <a:r>
              <a:rPr lang="pt-BR" sz="2800" dirty="0" err="1"/>
              <a:t>Git</a:t>
            </a:r>
            <a:r>
              <a:rPr lang="pt-BR" sz="2800" dirty="0"/>
              <a:t> é leve e rápido, como também o </a:t>
            </a:r>
            <a:r>
              <a:rPr lang="pt-BR" sz="2800" dirty="0" err="1"/>
              <a:t>Git</a:t>
            </a:r>
            <a:r>
              <a:rPr lang="pt-BR" sz="2800" dirty="0"/>
              <a:t> é ótimo em realizar </a:t>
            </a:r>
            <a:r>
              <a:rPr lang="pt-BR" sz="2800" dirty="0" err="1"/>
              <a:t>mesclagens</a:t>
            </a:r>
            <a:r>
              <a:rPr lang="pt-BR" sz="2800" dirty="0"/>
              <a:t> automáticas, encorajando o uso de </a:t>
            </a:r>
            <a:r>
              <a:rPr lang="pt-BR" sz="2800" dirty="0" err="1"/>
              <a:t>branches</a:t>
            </a:r>
            <a:r>
              <a:rPr lang="pt-BR" sz="2800" dirty="0"/>
              <a:t>.</a:t>
            </a:r>
          </a:p>
          <a:p>
            <a:pPr marL="457200" indent="-457200" algn="just">
              <a:buFont typeface="Arial" panose="020B0604020202020204" pitchFamily="34" charset="0"/>
              <a:buChar char="•"/>
            </a:pPr>
            <a:r>
              <a:rPr lang="pt-BR" sz="2800" dirty="0"/>
              <a:t>Importante também decidir o </a:t>
            </a:r>
            <a:r>
              <a:rPr lang="pt-BR" sz="2800" b="1" dirty="0"/>
              <a:t>modelo de </a:t>
            </a:r>
            <a:r>
              <a:rPr lang="pt-BR" sz="2800" b="1" dirty="0" err="1"/>
              <a:t>branches</a:t>
            </a:r>
            <a:r>
              <a:rPr lang="pt-BR" sz="2800" dirty="0"/>
              <a:t> a ser utilizado, sendo os seguintes os mais comuns:</a:t>
            </a:r>
          </a:p>
        </p:txBody>
      </p:sp>
    </p:spTree>
    <p:extLst>
      <p:ext uri="{BB962C8B-B14F-4D97-AF65-F5344CB8AC3E}">
        <p14:creationId xmlns:p14="http://schemas.microsoft.com/office/powerpoint/2010/main" val="20764332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2521059"/>
            <a:ext cx="8192022" cy="1815882"/>
          </a:xfrm>
          <a:prstGeom prst="rect">
            <a:avLst/>
          </a:prstGeom>
          <a:noFill/>
        </p:spPr>
        <p:txBody>
          <a:bodyPr wrap="square" rtlCol="0">
            <a:spAutoFit/>
          </a:bodyPr>
          <a:lstStyle/>
          <a:p>
            <a:pPr marL="514350" indent="-514350" algn="just">
              <a:buFont typeface="+mj-lt"/>
              <a:buAutoNum type="arabicPeriod"/>
            </a:pPr>
            <a:r>
              <a:rPr lang="pt-BR" sz="2800" dirty="0"/>
              <a:t>Utilizar apenas a </a:t>
            </a:r>
            <a:r>
              <a:rPr lang="pt-BR" sz="2800" dirty="0" err="1"/>
              <a:t>branch</a:t>
            </a:r>
            <a:r>
              <a:rPr lang="pt-BR" sz="2800" dirty="0"/>
              <a:t> </a:t>
            </a:r>
            <a:r>
              <a:rPr lang="pt-BR" sz="2800" i="1" dirty="0" err="1"/>
              <a:t>master</a:t>
            </a:r>
            <a:r>
              <a:rPr lang="pt-BR" sz="2800" dirty="0"/>
              <a:t>;</a:t>
            </a:r>
          </a:p>
          <a:p>
            <a:pPr marL="514350" indent="-514350" algn="just">
              <a:buFont typeface="+mj-lt"/>
              <a:buAutoNum type="arabicPeriod"/>
            </a:pPr>
            <a:r>
              <a:rPr lang="pt-BR" sz="2800" dirty="0"/>
              <a:t>Criar um </a:t>
            </a:r>
            <a:r>
              <a:rPr lang="pt-BR" sz="2800" dirty="0" err="1"/>
              <a:t>branch</a:t>
            </a:r>
            <a:r>
              <a:rPr lang="pt-BR" sz="2800" dirty="0"/>
              <a:t> novo para cada funcionalidade, com a </a:t>
            </a:r>
            <a:r>
              <a:rPr lang="pt-BR" sz="2800" i="1" dirty="0" err="1"/>
              <a:t>master</a:t>
            </a:r>
            <a:r>
              <a:rPr lang="pt-BR" sz="2800" dirty="0"/>
              <a:t> para código pronto a ser entregue;</a:t>
            </a:r>
          </a:p>
          <a:p>
            <a:pPr marL="514350" indent="-514350" algn="just">
              <a:buFont typeface="+mj-lt"/>
              <a:buAutoNum type="arabicPeriod"/>
            </a:pPr>
            <a:r>
              <a:rPr lang="pt-BR" sz="2800" dirty="0"/>
              <a:t>Ter </a:t>
            </a:r>
            <a:r>
              <a:rPr lang="pt-BR" sz="2800" dirty="0" err="1"/>
              <a:t>branches</a:t>
            </a:r>
            <a:r>
              <a:rPr lang="pt-BR" sz="2800" dirty="0"/>
              <a:t> por etapa de desenvolvimento.</a:t>
            </a:r>
          </a:p>
        </p:txBody>
      </p:sp>
    </p:spTree>
    <p:extLst>
      <p:ext uri="{BB962C8B-B14F-4D97-AF65-F5344CB8AC3E}">
        <p14:creationId xmlns:p14="http://schemas.microsoft.com/office/powerpoint/2010/main" val="13956347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157703"/>
            <a:ext cx="8192022" cy="1077218"/>
          </a:xfrm>
          <a:prstGeom prst="rect">
            <a:avLst/>
          </a:prstGeom>
          <a:noFill/>
        </p:spPr>
        <p:txBody>
          <a:bodyPr wrap="square" rtlCol="0">
            <a:spAutoFit/>
          </a:bodyPr>
          <a:lstStyle/>
          <a:p>
            <a:pPr algn="just"/>
            <a:r>
              <a:rPr lang="pt-BR" sz="3200" b="1" dirty="0"/>
              <a:t>UTILIZANDO SÓ A BRANCH MASTER COM UM REPOSITÓRIO CENTRAL</a:t>
            </a:r>
            <a:endParaRPr lang="pt-BR" sz="3200" dirty="0"/>
          </a:p>
        </p:txBody>
      </p:sp>
      <p:pic>
        <p:nvPicPr>
          <p:cNvPr id="2049" name="Picture 1" descr="page144image49765904">
            <a:extLst>
              <a:ext uri="{FF2B5EF4-FFF2-40B4-BE49-F238E27FC236}">
                <a16:creationId xmlns:a16="http://schemas.microsoft.com/office/drawing/2014/main" xmlns="" id="{FF49DB23-6ADF-BC4B-913B-F060AB5C8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256" y="2940327"/>
            <a:ext cx="7329488" cy="278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5474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Existem vários fluxos de trabalho ao trabalhar com </a:t>
            </a:r>
            <a:r>
              <a:rPr lang="pt-BR" sz="2800" dirty="0" err="1"/>
              <a:t>Git</a:t>
            </a:r>
            <a:r>
              <a:rPr lang="pt-BR" sz="2800" dirty="0"/>
              <a:t>. Um dos mais simples é utilizar apenas um repositório central no GitHub, por exemplo, </a:t>
            </a:r>
            <a:r>
              <a:rPr lang="pt-BR" sz="2800" dirty="0" err="1"/>
              <a:t>commitando</a:t>
            </a:r>
            <a:r>
              <a:rPr lang="pt-BR" sz="2800" dirty="0"/>
              <a:t> tudo diretamente na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Desenvolvedores fazem um </a:t>
            </a:r>
            <a:r>
              <a:rPr lang="pt-BR" sz="2800" i="1" dirty="0" err="1"/>
              <a:t>git</a:t>
            </a:r>
            <a:r>
              <a:rPr lang="pt-BR" sz="2800" i="1" dirty="0"/>
              <a:t> </a:t>
            </a:r>
            <a:r>
              <a:rPr lang="pt-BR" sz="2800" i="1" dirty="0" err="1"/>
              <a:t>push</a:t>
            </a:r>
            <a:r>
              <a:rPr lang="pt-BR" sz="2800" dirty="0"/>
              <a:t> para o repositório central, enviando os </a:t>
            </a:r>
            <a:r>
              <a:rPr lang="pt-BR" sz="2800" dirty="0" err="1"/>
              <a:t>commits</a:t>
            </a:r>
            <a:r>
              <a:rPr lang="pt-BR" sz="2800" dirty="0"/>
              <a:t> locais, sendo necessário permissões de </a:t>
            </a:r>
            <a:r>
              <a:rPr lang="pt-BR" sz="2800" dirty="0" err="1"/>
              <a:t>push</a:t>
            </a:r>
            <a:r>
              <a:rPr lang="pt-BR" sz="2800" dirty="0"/>
              <a:t>.</a:t>
            </a:r>
          </a:p>
        </p:txBody>
      </p:sp>
    </p:spTree>
    <p:extLst>
      <p:ext uri="{BB962C8B-B14F-4D97-AF65-F5344CB8AC3E}">
        <p14:creationId xmlns:p14="http://schemas.microsoft.com/office/powerpoint/2010/main" val="42084617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Com o repositório configurado no GitHub, o primeiro passo é realizar o clone do mesmo. Assim é possível criar novos arquivos e/ou editar arquivos existentes.</a:t>
            </a:r>
          </a:p>
          <a:p>
            <a:pPr marL="457200" indent="-457200" algn="just">
              <a:buFont typeface="Arial" panose="020B0604020202020204" pitchFamily="34" charset="0"/>
              <a:buChar char="•"/>
            </a:pPr>
            <a:r>
              <a:rPr lang="pt-BR" sz="2800" dirty="0"/>
              <a:t>Com alterações concluídas, pode adicioná-las a área de </a:t>
            </a:r>
            <a:r>
              <a:rPr lang="pt-BR" sz="2800" dirty="0" err="1"/>
              <a:t>stage</a:t>
            </a:r>
            <a:r>
              <a:rPr lang="pt-BR" sz="2800" dirty="0"/>
              <a:t> e </a:t>
            </a:r>
            <a:r>
              <a:rPr lang="pt-BR" sz="2800" dirty="0" err="1"/>
              <a:t>commita-las</a:t>
            </a:r>
            <a:r>
              <a:rPr lang="pt-BR" sz="2800" dirty="0"/>
              <a:t> na </a:t>
            </a:r>
            <a:r>
              <a:rPr lang="pt-BR" sz="2800" i="1" dirty="0" err="1"/>
              <a:t>master</a:t>
            </a:r>
            <a:r>
              <a:rPr lang="pt-BR" sz="2800" dirty="0"/>
              <a:t> com os comandos </a:t>
            </a:r>
            <a:r>
              <a:rPr lang="pt-BR" sz="2800" i="1" dirty="0" err="1"/>
              <a:t>git</a:t>
            </a:r>
            <a:r>
              <a:rPr lang="pt-BR" sz="2800" i="1" dirty="0"/>
              <a:t> </a:t>
            </a:r>
            <a:r>
              <a:rPr lang="pt-BR" sz="2800" i="1" dirty="0" err="1"/>
              <a:t>add</a:t>
            </a:r>
            <a:r>
              <a:rPr lang="pt-BR" sz="2800" dirty="0"/>
              <a:t> e </a:t>
            </a:r>
            <a:r>
              <a:rPr lang="pt-BR" sz="2800" i="1" dirty="0" err="1"/>
              <a:t>git</a:t>
            </a:r>
            <a:r>
              <a:rPr lang="pt-BR" sz="2800" i="1" dirty="0"/>
              <a:t> </a:t>
            </a:r>
            <a:r>
              <a:rPr lang="pt-BR" sz="2800" i="1" dirty="0" err="1"/>
              <a:t>commit</a:t>
            </a:r>
            <a:r>
              <a:rPr lang="pt-BR" sz="2800" dirty="0"/>
              <a:t>, para enfim compartilhar o trabalho com a equipe através 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master</a:t>
            </a:r>
            <a:r>
              <a:rPr lang="pt-BR" sz="2800" dirty="0"/>
              <a:t>. </a:t>
            </a:r>
          </a:p>
        </p:txBody>
      </p:sp>
    </p:spTree>
    <p:extLst>
      <p:ext uri="{BB962C8B-B14F-4D97-AF65-F5344CB8AC3E}">
        <p14:creationId xmlns:p14="http://schemas.microsoft.com/office/powerpoint/2010/main" val="7816386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228397"/>
            <a:ext cx="8192022" cy="440120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Outros desenvolvedores da equipe podem obter os novos </a:t>
            </a:r>
            <a:r>
              <a:rPr lang="pt-BR" sz="2800" dirty="0" err="1"/>
              <a:t>commits</a:t>
            </a:r>
            <a:r>
              <a:rPr lang="pt-BR" sz="2800" dirty="0"/>
              <a:t> executando o comando </a:t>
            </a:r>
            <a:r>
              <a:rPr lang="pt-BR" sz="2800" i="1" dirty="0" err="1"/>
              <a:t>git</a:t>
            </a:r>
            <a:r>
              <a:rPr lang="pt-BR" sz="2800" i="1" dirty="0"/>
              <a:t> </a:t>
            </a:r>
            <a:r>
              <a:rPr lang="pt-BR" sz="2800" i="1" dirty="0" err="1"/>
              <a:t>pull</a:t>
            </a:r>
            <a:r>
              <a:rPr lang="pt-BR" sz="2800" i="1" dirty="0"/>
              <a:t> --</a:t>
            </a:r>
            <a:r>
              <a:rPr lang="pt-BR" sz="2800" i="1" dirty="0" err="1"/>
              <a:t>rebase</a:t>
            </a:r>
            <a:r>
              <a:rPr lang="pt-BR" sz="2800" i="1" dirty="0"/>
              <a:t> </a:t>
            </a:r>
            <a:r>
              <a:rPr lang="pt-BR" sz="2800" i="1" dirty="0" err="1"/>
              <a:t>origin</a:t>
            </a:r>
            <a:r>
              <a:rPr lang="pt-BR" sz="2800" i="1" dirty="0"/>
              <a:t> </a:t>
            </a:r>
            <a:r>
              <a:rPr lang="pt-BR" sz="2800" i="1" dirty="0" err="1"/>
              <a:t>master</a:t>
            </a:r>
            <a:r>
              <a:rPr lang="pt-BR" sz="2800" dirty="0"/>
              <a:t>. É encorajado o uso de --</a:t>
            </a:r>
            <a:r>
              <a:rPr lang="pt-BR" sz="2800" dirty="0" err="1"/>
              <a:t>rebase</a:t>
            </a:r>
            <a:r>
              <a:rPr lang="pt-BR" sz="2800" dirty="0"/>
              <a:t> para simplificar o histórico do repositório.</a:t>
            </a:r>
          </a:p>
          <a:p>
            <a:pPr marL="457200" indent="-457200" algn="just">
              <a:buFont typeface="Arial" panose="020B0604020202020204" pitchFamily="34" charset="0"/>
              <a:buChar char="•"/>
            </a:pPr>
            <a:r>
              <a:rPr lang="pt-BR" sz="2800" dirty="0"/>
              <a:t>Caso ocorram conflitos na obtenção dos novos </a:t>
            </a:r>
            <a:r>
              <a:rPr lang="pt-BR" sz="2800" dirty="0" err="1"/>
              <a:t>commits</a:t>
            </a:r>
            <a:r>
              <a:rPr lang="pt-BR" sz="2800" dirty="0"/>
              <a:t>, deve-se resolver os problemas para então executar os comandos </a:t>
            </a:r>
            <a:r>
              <a:rPr lang="pt-BR" sz="2800" i="1" dirty="0" err="1"/>
              <a:t>git</a:t>
            </a:r>
            <a:r>
              <a:rPr lang="pt-BR" sz="2800" i="1" dirty="0"/>
              <a:t> </a:t>
            </a:r>
            <a:r>
              <a:rPr lang="pt-BR" sz="2800" i="1" dirty="0" err="1"/>
              <a:t>add</a:t>
            </a:r>
            <a:r>
              <a:rPr lang="pt-BR" sz="2800" i="1" dirty="0"/>
              <a:t> . </a:t>
            </a:r>
            <a:r>
              <a:rPr lang="pt-BR" sz="2800" dirty="0"/>
              <a:t>e </a:t>
            </a:r>
            <a:r>
              <a:rPr lang="pt-BR" sz="2800" i="1" dirty="0" err="1"/>
              <a:t>git</a:t>
            </a:r>
            <a:r>
              <a:rPr lang="pt-BR" sz="2800" i="1" dirty="0"/>
              <a:t> </a:t>
            </a:r>
            <a:r>
              <a:rPr lang="pt-BR" sz="2800" i="1" dirty="0" err="1"/>
              <a:t>rebase</a:t>
            </a:r>
            <a:r>
              <a:rPr lang="pt-BR" sz="2800" i="1" dirty="0"/>
              <a:t> --continue</a:t>
            </a:r>
            <a:r>
              <a:rPr lang="pt-BR" sz="2800" dirty="0"/>
              <a:t>.</a:t>
            </a:r>
          </a:p>
          <a:p>
            <a:pPr marL="457200" indent="-457200" algn="just">
              <a:buFont typeface="Arial" panose="020B0604020202020204" pitchFamily="34" charset="0"/>
              <a:buChar char="•"/>
            </a:pPr>
            <a:r>
              <a:rPr lang="pt-BR" sz="2800" dirty="0"/>
              <a:t>Se o projeto estiver pronto para entrega, basta marcar uma </a:t>
            </a:r>
            <a:r>
              <a:rPr lang="pt-BR" sz="2800" dirty="0" err="1"/>
              <a:t>tag</a:t>
            </a:r>
            <a:r>
              <a:rPr lang="pt-BR" sz="2800" dirty="0"/>
              <a:t> e enviar essa </a:t>
            </a:r>
            <a:r>
              <a:rPr lang="pt-BR" sz="2800" dirty="0" err="1"/>
              <a:t>tag</a:t>
            </a:r>
            <a:r>
              <a:rPr lang="pt-BR" sz="2800" dirty="0"/>
              <a:t> para o repositório central utilizando </a:t>
            </a:r>
            <a:r>
              <a:rPr lang="pt-BR" sz="2800" i="1" dirty="0" err="1"/>
              <a:t>git</a:t>
            </a:r>
            <a:r>
              <a:rPr lang="pt-BR" sz="2800" i="1" dirty="0"/>
              <a:t> </a:t>
            </a:r>
            <a:r>
              <a:rPr lang="pt-BR" sz="2800" i="1" dirty="0" err="1"/>
              <a:t>tag</a:t>
            </a:r>
            <a:r>
              <a:rPr lang="pt-BR" sz="2800" i="1" dirty="0"/>
              <a:t> </a:t>
            </a:r>
            <a:r>
              <a:rPr lang="pt-BR" sz="2800" dirty="0"/>
              <a:t>e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tags</a:t>
            </a:r>
            <a:r>
              <a:rPr lang="pt-BR" sz="2800" dirty="0"/>
              <a:t>.</a:t>
            </a:r>
          </a:p>
        </p:txBody>
      </p:sp>
    </p:spTree>
    <p:extLst>
      <p:ext uri="{BB962C8B-B14F-4D97-AF65-F5344CB8AC3E}">
        <p14:creationId xmlns:p14="http://schemas.microsoft.com/office/powerpoint/2010/main" val="12646444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Quando utilizar?</a:t>
            </a:r>
            <a:endParaRPr lang="pt-BR" sz="3200" dirty="0"/>
          </a:p>
          <a:p>
            <a:pPr algn="just"/>
            <a:endParaRPr lang="pt-BR" sz="2800" b="1" dirty="0"/>
          </a:p>
          <a:p>
            <a:pPr marL="457200" indent="-457200" algn="just">
              <a:buFont typeface="Arial" panose="020B0604020202020204" pitchFamily="34" charset="0"/>
              <a:buChar char="•"/>
            </a:pPr>
            <a:r>
              <a:rPr lang="pt-BR" sz="2800" dirty="0"/>
              <a:t>Em equipes pequenas ou em adoção inicial do </a:t>
            </a:r>
            <a:r>
              <a:rPr lang="pt-BR" sz="2800" dirty="0" err="1"/>
              <a:t>Git</a:t>
            </a:r>
            <a:r>
              <a:rPr lang="pt-BR" sz="2800" dirty="0"/>
              <a:t>. Equipes pequenas é melhor manter simples o fluxo de trabalho. Caso essas equipes estejam iniciando com o </a:t>
            </a:r>
            <a:r>
              <a:rPr lang="pt-BR" sz="2800" dirty="0" err="1"/>
              <a:t>Git</a:t>
            </a:r>
            <a:r>
              <a:rPr lang="pt-BR" sz="2800" dirty="0"/>
              <a:t>, é o fluxo de mais fácil adoção, focando em aprender comandos básicos utilizados para lidar com repositórios locais, para posteriormente enfrentar fluxos mais avançados.</a:t>
            </a:r>
          </a:p>
        </p:txBody>
      </p:sp>
    </p:spTree>
    <p:extLst>
      <p:ext uri="{BB962C8B-B14F-4D97-AF65-F5344CB8AC3E}">
        <p14:creationId xmlns:p14="http://schemas.microsoft.com/office/powerpoint/2010/main" val="935096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sp>
        <p:nvSpPr>
          <p:cNvPr id="6" name="TextBox 5">
            <a:extLst>
              <a:ext uri="{FF2B5EF4-FFF2-40B4-BE49-F238E27FC236}">
                <a16:creationId xmlns:a16="http://schemas.microsoft.com/office/drawing/2014/main" xmlns="" id="{FF4D67AB-78AF-424A-BA8E-A5FB425830F1}"/>
              </a:ext>
            </a:extLst>
          </p:cNvPr>
          <p:cNvSpPr txBox="1"/>
          <p:nvPr/>
        </p:nvSpPr>
        <p:spPr>
          <a:xfrm>
            <a:off x="475989" y="1210251"/>
            <a:ext cx="8192022" cy="3046988"/>
          </a:xfrm>
          <a:prstGeom prst="rect">
            <a:avLst/>
          </a:prstGeom>
          <a:noFill/>
        </p:spPr>
        <p:txBody>
          <a:bodyPr wrap="square" rtlCol="0">
            <a:spAutoFit/>
          </a:bodyPr>
          <a:lstStyle/>
          <a:p>
            <a:pPr>
              <a:lnSpc>
                <a:spcPct val="150000"/>
              </a:lnSpc>
            </a:pPr>
            <a:endParaRPr lang="x-none" sz="3200" dirty="0"/>
          </a:p>
          <a:p>
            <a:pPr marL="457200" indent="-457200" algn="just">
              <a:lnSpc>
                <a:spcPct val="150000"/>
              </a:lnSpc>
              <a:buFont typeface="Arial" panose="020B0604020202020204" pitchFamily="34" charset="0"/>
              <a:buChar char="•"/>
            </a:pPr>
            <a:r>
              <a:rPr lang="x-none" sz="3200" dirty="0"/>
              <a:t>O arquivo “</a:t>
            </a:r>
            <a:r>
              <a:rPr lang="x-none" sz="3200" dirty="0">
                <a:solidFill>
                  <a:srgbClr val="FF0000"/>
                </a:solidFill>
              </a:rPr>
              <a:t>filmes.txt</a:t>
            </a:r>
            <a:r>
              <a:rPr lang="x-none" sz="3200" dirty="0"/>
              <a:t>” está rastreado pelo Git, porém não foi gravado (comitado) no repositório.</a:t>
            </a:r>
          </a:p>
        </p:txBody>
      </p:sp>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GRAVANDO O ARQUIVO NO </a:t>
            </a:r>
            <a:r>
              <a:rPr lang="x-none" sz="2800" b="1" dirty="0" smtClean="0"/>
              <a:t>REPOSITÓRIO</a:t>
            </a:r>
            <a:endParaRPr lang="x-none" sz="2800" b="1" dirty="0"/>
          </a:p>
        </p:txBody>
      </p:sp>
    </p:spTree>
    <p:extLst>
      <p:ext uri="{BB962C8B-B14F-4D97-AF65-F5344CB8AC3E}">
        <p14:creationId xmlns:p14="http://schemas.microsoft.com/office/powerpoint/2010/main" val="107393358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982176"/>
            <a:ext cx="8192022" cy="4893647"/>
          </a:xfrm>
          <a:prstGeom prst="rect">
            <a:avLst/>
          </a:prstGeom>
          <a:noFill/>
        </p:spPr>
        <p:txBody>
          <a:bodyPr wrap="square" rtlCol="0">
            <a:spAutoFit/>
          </a:bodyPr>
          <a:lstStyle/>
          <a:p>
            <a:pPr algn="just"/>
            <a:r>
              <a:rPr lang="pt-BR" sz="3200" b="1" dirty="0"/>
              <a:t>Vantagens</a:t>
            </a:r>
            <a:endParaRPr lang="pt-BR" sz="3200" dirty="0"/>
          </a:p>
          <a:p>
            <a:pPr algn="just"/>
            <a:endParaRPr lang="pt-BR" sz="2800" b="1" dirty="0"/>
          </a:p>
          <a:p>
            <a:pPr marL="457200" indent="-457200" algn="just">
              <a:buFont typeface="Arial" panose="020B0604020202020204" pitchFamily="34" charset="0"/>
              <a:buChar char="•"/>
            </a:pPr>
            <a:r>
              <a:rPr lang="pt-BR" sz="2800" dirty="0"/>
              <a:t>Simplicidade permite adoção tranquila para iniciantes, e menor complicação para equipes reduzidas;</a:t>
            </a:r>
          </a:p>
          <a:p>
            <a:pPr marL="457200" indent="-457200" algn="just">
              <a:buFont typeface="Arial" panose="020B0604020202020204" pitchFamily="34" charset="0"/>
              <a:buChar char="•"/>
            </a:pPr>
            <a:r>
              <a:rPr lang="pt-BR" sz="2800" dirty="0"/>
              <a:t>Mais fácil de adotar Integração Contínua, prática comum em projetos que utilizam metodologias ágeis. Em Integração Contínua o código deve ser integrado frequentemente, disparando </a:t>
            </a:r>
            <a:r>
              <a:rPr lang="pt-BR" sz="2800" i="1" dirty="0"/>
              <a:t>builds </a:t>
            </a:r>
            <a:r>
              <a:rPr lang="pt-BR" sz="2800" dirty="0"/>
              <a:t>e testes automatizados, e erros de integração devem ser detectados rapidamente. </a:t>
            </a:r>
          </a:p>
        </p:txBody>
      </p:sp>
    </p:spTree>
    <p:extLst>
      <p:ext uri="{BB962C8B-B14F-4D97-AF65-F5344CB8AC3E}">
        <p14:creationId xmlns:p14="http://schemas.microsoft.com/office/powerpoint/2010/main" val="42149303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Vantagens</a:t>
            </a:r>
            <a:endParaRPr lang="pt-BR" sz="3200" dirty="0"/>
          </a:p>
          <a:p>
            <a:pPr algn="just"/>
            <a:endParaRPr lang="pt-BR" sz="2800" b="1" dirty="0"/>
          </a:p>
          <a:p>
            <a:pPr marL="457200" indent="-457200" algn="just">
              <a:buFont typeface="Arial" panose="020B0604020202020204" pitchFamily="34" charset="0"/>
              <a:buChar char="•"/>
            </a:pPr>
            <a:r>
              <a:rPr lang="pt-BR" sz="2800" dirty="0"/>
              <a:t>Nesse fluxo, como toda alteração é </a:t>
            </a:r>
            <a:r>
              <a:rPr lang="pt-BR" sz="2800" dirty="0" err="1"/>
              <a:t>commitada</a:t>
            </a:r>
            <a:r>
              <a:rPr lang="pt-BR" sz="2800" dirty="0"/>
              <a:t> na </a:t>
            </a:r>
            <a:r>
              <a:rPr lang="pt-BR" sz="2800" dirty="0" err="1"/>
              <a:t>branch</a:t>
            </a:r>
            <a:r>
              <a:rPr lang="pt-BR" sz="2800" dirty="0"/>
              <a:t> </a:t>
            </a:r>
            <a:r>
              <a:rPr lang="pt-BR" sz="2800" i="1" dirty="0" err="1"/>
              <a:t>master</a:t>
            </a:r>
            <a:r>
              <a:rPr lang="pt-BR" sz="2800" dirty="0"/>
              <a:t>, todo código compartilhado depois de um </a:t>
            </a:r>
            <a:r>
              <a:rPr lang="pt-BR" sz="2800" dirty="0" err="1"/>
              <a:t>push</a:t>
            </a:r>
            <a:r>
              <a:rPr lang="pt-BR" sz="2800" dirty="0"/>
              <a:t> será integrado na </a:t>
            </a:r>
            <a:r>
              <a:rPr lang="pt-BR" sz="2800" i="1" dirty="0" err="1"/>
              <a:t>master</a:t>
            </a:r>
            <a:r>
              <a:rPr lang="pt-BR" sz="2800" dirty="0"/>
              <a:t> do repositório central. A cada </a:t>
            </a:r>
            <a:r>
              <a:rPr lang="pt-BR" sz="2800" dirty="0" err="1"/>
              <a:t>push</a:t>
            </a:r>
            <a:r>
              <a:rPr lang="pt-BR" sz="2800" dirty="0"/>
              <a:t>, o build e os testes automatizados podem ser disparados utilizando esse código integrado, e possíveis conflitos são detectados a cada </a:t>
            </a:r>
            <a:r>
              <a:rPr lang="pt-BR" sz="2800" dirty="0" err="1"/>
              <a:t>pull</a:t>
            </a:r>
            <a:r>
              <a:rPr lang="pt-BR" sz="2800" dirty="0"/>
              <a:t>.</a:t>
            </a:r>
          </a:p>
        </p:txBody>
      </p:sp>
    </p:spTree>
    <p:extLst>
      <p:ext uri="{BB962C8B-B14F-4D97-AF65-F5344CB8AC3E}">
        <p14:creationId xmlns:p14="http://schemas.microsoft.com/office/powerpoint/2010/main" val="21500370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628507"/>
            <a:ext cx="8192022" cy="3600986"/>
          </a:xfrm>
          <a:prstGeom prst="rect">
            <a:avLst/>
          </a:prstGeom>
          <a:noFill/>
        </p:spPr>
        <p:txBody>
          <a:bodyPr wrap="square" rtlCol="0">
            <a:spAutoFit/>
          </a:bodyPr>
          <a:lstStyle/>
          <a:p>
            <a:pPr algn="just"/>
            <a:r>
              <a:rPr lang="pt-BR" sz="3200" b="1" dirty="0"/>
              <a:t>Desvantagens</a:t>
            </a:r>
            <a:endParaRPr lang="pt-BR" sz="3200" dirty="0"/>
          </a:p>
          <a:p>
            <a:pPr algn="just"/>
            <a:endParaRPr lang="pt-BR" sz="2800" b="1" dirty="0"/>
          </a:p>
          <a:p>
            <a:pPr marL="457200" indent="-457200" algn="just">
              <a:buFont typeface="Arial" panose="020B0604020202020204" pitchFamily="34" charset="0"/>
              <a:buChar char="•"/>
            </a:pPr>
            <a:r>
              <a:rPr lang="pt-BR" sz="2800" dirty="0"/>
              <a:t>Ao corrigir defeitos urgentes, o código de novas funcionalidades em desenvolvimento pode ter sido compartilhado na </a:t>
            </a:r>
            <a:r>
              <a:rPr lang="pt-BR" sz="2800" dirty="0" err="1"/>
              <a:t>branch</a:t>
            </a:r>
            <a:r>
              <a:rPr lang="pt-BR" sz="2800" dirty="0"/>
              <a:t> </a:t>
            </a:r>
            <a:r>
              <a:rPr lang="pt-BR" sz="2800" i="1" dirty="0" err="1"/>
              <a:t>master</a:t>
            </a:r>
            <a:r>
              <a:rPr lang="pt-BR" sz="2800" dirty="0"/>
              <a:t>, ficando difícil parar o código da correção do defeito do código das novas funcionalidades, gerando mais defeitos e insatisfação nos clientes.</a:t>
            </a:r>
          </a:p>
        </p:txBody>
      </p:sp>
    </p:spTree>
    <p:extLst>
      <p:ext uri="{BB962C8B-B14F-4D97-AF65-F5344CB8AC3E}">
        <p14:creationId xmlns:p14="http://schemas.microsoft.com/office/powerpoint/2010/main" val="66390673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628507"/>
            <a:ext cx="8192022" cy="3600986"/>
          </a:xfrm>
          <a:prstGeom prst="rect">
            <a:avLst/>
          </a:prstGeom>
          <a:noFill/>
        </p:spPr>
        <p:txBody>
          <a:bodyPr wrap="square" rtlCol="0">
            <a:spAutoFit/>
          </a:bodyPr>
          <a:lstStyle/>
          <a:p>
            <a:pPr algn="just"/>
            <a:r>
              <a:rPr lang="pt-BR" sz="3200" b="1" dirty="0"/>
              <a:t>Desvantagens</a:t>
            </a:r>
            <a:endParaRPr lang="pt-BR" sz="3200" dirty="0"/>
          </a:p>
          <a:p>
            <a:pPr algn="just"/>
            <a:endParaRPr lang="pt-BR" sz="2800" b="1" dirty="0"/>
          </a:p>
          <a:p>
            <a:pPr marL="457200" indent="-457200" algn="just">
              <a:buFont typeface="Arial" panose="020B0604020202020204" pitchFamily="34" charset="0"/>
              <a:buChar char="•"/>
            </a:pPr>
            <a:r>
              <a:rPr lang="pt-BR" sz="2800" dirty="0"/>
              <a:t>Entregas são feitas com todo o código que está no repositório. Tudo é </a:t>
            </a:r>
            <a:r>
              <a:rPr lang="pt-BR" sz="2800" dirty="0" err="1"/>
              <a:t>commitado</a:t>
            </a:r>
            <a:r>
              <a:rPr lang="pt-BR" sz="2800" dirty="0"/>
              <a:t> na </a:t>
            </a:r>
            <a:r>
              <a:rPr lang="pt-BR" sz="2800" dirty="0" err="1"/>
              <a:t>branch</a:t>
            </a:r>
            <a:r>
              <a:rPr lang="pt-BR" sz="2800" dirty="0"/>
              <a:t> </a:t>
            </a:r>
            <a:r>
              <a:rPr lang="pt-BR" sz="2800" i="1" dirty="0" err="1"/>
              <a:t>master</a:t>
            </a:r>
            <a:r>
              <a:rPr lang="pt-BR" sz="2800" dirty="0"/>
              <a:t>, tornando impossível entregar apenas parte das funcionalidades.</a:t>
            </a:r>
          </a:p>
          <a:p>
            <a:pPr marL="457200" indent="-457200" algn="just">
              <a:buFont typeface="Arial" panose="020B0604020202020204" pitchFamily="34" charset="0"/>
              <a:buChar char="•"/>
            </a:pPr>
            <a:r>
              <a:rPr lang="pt-BR" sz="2800" dirty="0"/>
              <a:t>Necessidade de permissão </a:t>
            </a:r>
            <a:r>
              <a:rPr lang="pt-BR" sz="2800" dirty="0" err="1"/>
              <a:t>push</a:t>
            </a:r>
            <a:r>
              <a:rPr lang="pt-BR" sz="2800" dirty="0"/>
              <a:t> para todos os membros da equipe no repositório central.</a:t>
            </a:r>
          </a:p>
        </p:txBody>
      </p:sp>
    </p:spTree>
    <p:extLst>
      <p:ext uri="{BB962C8B-B14F-4D97-AF65-F5344CB8AC3E}">
        <p14:creationId xmlns:p14="http://schemas.microsoft.com/office/powerpoint/2010/main" val="36487493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projetos </a:t>
            </a:r>
            <a:r>
              <a:rPr lang="pt-BR" sz="2800" i="1" dirty="0" err="1"/>
              <a:t>opensource</a:t>
            </a:r>
            <a:r>
              <a:rPr lang="pt-BR" sz="2800" dirty="0"/>
              <a:t> isso se torna inviável. Para projetos e equipes enormes, também se torna um problema.</a:t>
            </a:r>
          </a:p>
        </p:txBody>
      </p:sp>
    </p:spTree>
    <p:extLst>
      <p:ext uri="{BB962C8B-B14F-4D97-AF65-F5344CB8AC3E}">
        <p14:creationId xmlns:p14="http://schemas.microsoft.com/office/powerpoint/2010/main" val="268227885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8" y="1301145"/>
            <a:ext cx="8192022" cy="1569660"/>
          </a:xfrm>
          <a:prstGeom prst="rect">
            <a:avLst/>
          </a:prstGeom>
          <a:noFill/>
        </p:spPr>
        <p:txBody>
          <a:bodyPr wrap="square" rtlCol="0">
            <a:spAutoFit/>
          </a:bodyPr>
          <a:lstStyle/>
          <a:p>
            <a:pPr algn="just"/>
            <a:r>
              <a:rPr lang="pt-BR" sz="3200" b="1" dirty="0"/>
              <a:t>UILIZANDO BRANCHES POR FUNCIONALIDADE COM UM REPOSITÓRIO CENTRAL</a:t>
            </a:r>
            <a:endParaRPr lang="pt-BR" sz="3200" dirty="0"/>
          </a:p>
        </p:txBody>
      </p:sp>
      <p:pic>
        <p:nvPicPr>
          <p:cNvPr id="1025" name="Picture 1" descr="page147image49771520">
            <a:extLst>
              <a:ext uri="{FF2B5EF4-FFF2-40B4-BE49-F238E27FC236}">
                <a16:creationId xmlns:a16="http://schemas.microsoft.com/office/drawing/2014/main" xmlns="" id="{9F11B125-CBA2-2B45-8C73-C568F55A3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743" y="3429000"/>
            <a:ext cx="6386513" cy="276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4062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É interessante utilizar </a:t>
            </a:r>
            <a:r>
              <a:rPr lang="pt-BR" sz="2800" dirty="0" err="1"/>
              <a:t>branches</a:t>
            </a:r>
            <a:r>
              <a:rPr lang="pt-BR" sz="2800" dirty="0"/>
              <a:t> para isolar o código de novas </a:t>
            </a:r>
            <a:r>
              <a:rPr lang="pt-BR" sz="2800" i="1" dirty="0" err="1"/>
              <a:t>features</a:t>
            </a:r>
            <a:r>
              <a:rPr lang="pt-BR" sz="2800" dirty="0"/>
              <a:t> ou alterações em </a:t>
            </a:r>
            <a:r>
              <a:rPr lang="pt-BR" sz="2800" i="1" dirty="0" err="1"/>
              <a:t>features</a:t>
            </a:r>
            <a:r>
              <a:rPr lang="pt-BR" sz="2800" dirty="0"/>
              <a:t> existentes. A </a:t>
            </a:r>
            <a:r>
              <a:rPr lang="pt-BR" sz="2800" dirty="0" err="1"/>
              <a:t>branch</a:t>
            </a:r>
            <a:r>
              <a:rPr lang="pt-BR" sz="2800" dirty="0"/>
              <a:t> </a:t>
            </a:r>
            <a:r>
              <a:rPr lang="pt-BR" sz="2800" i="1" dirty="0" err="1"/>
              <a:t>master</a:t>
            </a:r>
            <a:r>
              <a:rPr lang="pt-BR" sz="2800" dirty="0"/>
              <a:t> fica estável durante o desenvolvimento do projeto, e quando uma </a:t>
            </a:r>
            <a:r>
              <a:rPr lang="pt-BR" sz="2800" i="1" dirty="0" err="1"/>
              <a:t>features</a:t>
            </a:r>
            <a:r>
              <a:rPr lang="pt-BR" sz="2800" dirty="0"/>
              <a:t> fica pronta, é feito um merge da </a:t>
            </a:r>
            <a:r>
              <a:rPr lang="pt-BR" sz="2800" dirty="0" err="1"/>
              <a:t>branch</a:t>
            </a:r>
            <a:r>
              <a:rPr lang="pt-BR" sz="2800" dirty="0"/>
              <a:t> na </a:t>
            </a:r>
            <a:r>
              <a:rPr lang="pt-BR" sz="2800" i="1" dirty="0" err="1"/>
              <a:t>master</a:t>
            </a:r>
            <a:r>
              <a:rPr lang="pt-BR" sz="2800" dirty="0"/>
              <a:t>.</a:t>
            </a:r>
          </a:p>
          <a:p>
            <a:pPr marL="457200" indent="-457200" algn="just">
              <a:buFont typeface="Arial" panose="020B0604020202020204" pitchFamily="34" charset="0"/>
              <a:buChar char="•"/>
            </a:pPr>
            <a:r>
              <a:rPr lang="pt-BR" sz="2800" dirty="0"/>
              <a:t>Correções urgentes podem ser realizadas na </a:t>
            </a:r>
            <a:r>
              <a:rPr lang="pt-BR" sz="2800" dirty="0" err="1"/>
              <a:t>branch</a:t>
            </a:r>
            <a:r>
              <a:rPr lang="pt-BR" sz="2800" dirty="0"/>
              <a:t> </a:t>
            </a:r>
            <a:r>
              <a:rPr lang="pt-BR" sz="2800" i="1" dirty="0" err="1"/>
              <a:t>master</a:t>
            </a:r>
            <a:r>
              <a:rPr lang="pt-BR" sz="2800" dirty="0"/>
              <a:t>. Correções/alterações mais demoradas podem ser feitas em </a:t>
            </a:r>
            <a:r>
              <a:rPr lang="pt-BR" sz="2800" dirty="0" err="1"/>
              <a:t>branches</a:t>
            </a:r>
            <a:r>
              <a:rPr lang="pt-BR" sz="2800" dirty="0"/>
              <a:t> separados.</a:t>
            </a:r>
          </a:p>
        </p:txBody>
      </p:sp>
    </p:spTree>
    <p:extLst>
      <p:ext uri="{BB962C8B-B14F-4D97-AF65-F5344CB8AC3E}">
        <p14:creationId xmlns:p14="http://schemas.microsoft.com/office/powerpoint/2010/main" val="37597027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228397"/>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Cria-se a partir da </a:t>
            </a:r>
            <a:r>
              <a:rPr lang="pt-BR" sz="2800" i="1" dirty="0" err="1"/>
              <a:t>master</a:t>
            </a:r>
            <a:r>
              <a:rPr lang="pt-BR" sz="2800" dirty="0"/>
              <a:t> uma </a:t>
            </a:r>
            <a:r>
              <a:rPr lang="pt-BR" sz="2800" dirty="0" err="1"/>
              <a:t>branch</a:t>
            </a:r>
            <a:r>
              <a:rPr lang="pt-BR" sz="2800" dirty="0"/>
              <a:t> nova para o desenvolvimento de uma </a:t>
            </a:r>
            <a:r>
              <a:rPr lang="pt-BR" sz="2800" i="1" dirty="0" err="1"/>
              <a:t>feature</a:t>
            </a:r>
            <a:r>
              <a:rPr lang="pt-BR" sz="2800" dirty="0"/>
              <a:t> através do comando </a:t>
            </a:r>
            <a:r>
              <a:rPr lang="pt-BR" sz="2800" i="1" dirty="0" err="1"/>
              <a:t>git</a:t>
            </a:r>
            <a:r>
              <a:rPr lang="pt-BR" sz="2800" i="1" dirty="0"/>
              <a:t> </a:t>
            </a:r>
            <a:r>
              <a:rPr lang="pt-BR" sz="2800" i="1" dirty="0" err="1"/>
              <a:t>checkout</a:t>
            </a:r>
            <a:r>
              <a:rPr lang="pt-BR" sz="2800" i="1" dirty="0"/>
              <a:t> -</a:t>
            </a:r>
            <a:r>
              <a:rPr lang="pt-BR" sz="2800" i="1" dirty="0" err="1"/>
              <a:t>b</a:t>
            </a:r>
            <a:r>
              <a:rPr lang="pt-BR" sz="2800" i="1" dirty="0"/>
              <a:t> </a:t>
            </a:r>
            <a:r>
              <a:rPr lang="pt-BR" sz="2800" i="1" dirty="0" err="1"/>
              <a:t>feature</a:t>
            </a:r>
            <a:r>
              <a:rPr lang="pt-BR" sz="2800" dirty="0"/>
              <a:t>.</a:t>
            </a:r>
          </a:p>
          <a:p>
            <a:pPr marL="457200" indent="-457200" algn="just">
              <a:buFont typeface="Arial" panose="020B0604020202020204" pitchFamily="34" charset="0"/>
              <a:buChar char="•"/>
            </a:pPr>
            <a:r>
              <a:rPr lang="pt-BR" sz="2800" dirty="0"/>
              <a:t>Nessa </a:t>
            </a:r>
            <a:r>
              <a:rPr lang="pt-BR" sz="2800" dirty="0" err="1"/>
              <a:t>branch</a:t>
            </a:r>
            <a:r>
              <a:rPr lang="pt-BR" sz="2800" dirty="0"/>
              <a:t>, o trabalho é iniciado, e em seguida pode-se efetuar os </a:t>
            </a:r>
            <a:r>
              <a:rPr lang="pt-BR" sz="2800" dirty="0" err="1"/>
              <a:t>commits</a:t>
            </a:r>
            <a:r>
              <a:rPr lang="pt-BR" sz="2800" dirty="0"/>
              <a:t> através do </a:t>
            </a:r>
            <a:r>
              <a:rPr lang="pt-BR" sz="2800" i="1" dirty="0" err="1"/>
              <a:t>git</a:t>
            </a:r>
            <a:r>
              <a:rPr lang="pt-BR" sz="2800" i="1" dirty="0"/>
              <a:t> </a:t>
            </a:r>
            <a:r>
              <a:rPr lang="pt-BR" sz="2800" i="1" dirty="0" err="1"/>
              <a:t>add</a:t>
            </a:r>
            <a:r>
              <a:rPr lang="pt-BR" sz="2800" i="1" dirty="0"/>
              <a:t> </a:t>
            </a:r>
            <a:r>
              <a:rPr lang="pt-BR" sz="2800" dirty="0"/>
              <a:t>e </a:t>
            </a:r>
            <a:r>
              <a:rPr lang="pt-BR" sz="2800" i="1" dirty="0" err="1"/>
              <a:t>git</a:t>
            </a:r>
            <a:r>
              <a:rPr lang="pt-BR" sz="2800" i="1" dirty="0"/>
              <a:t> </a:t>
            </a:r>
            <a:r>
              <a:rPr lang="pt-BR" sz="2800" i="1" dirty="0" err="1"/>
              <a:t>commit</a:t>
            </a:r>
            <a:r>
              <a:rPr lang="pt-BR" sz="2800" dirty="0"/>
              <a:t>.</a:t>
            </a:r>
          </a:p>
          <a:p>
            <a:pPr marL="457200" indent="-457200" algn="just">
              <a:buFont typeface="Arial" panose="020B0604020202020204" pitchFamily="34" charset="0"/>
              <a:buChar char="•"/>
            </a:pPr>
            <a:r>
              <a:rPr lang="pt-BR" sz="2800" dirty="0"/>
              <a:t>Mesmo sem terminar a </a:t>
            </a:r>
            <a:r>
              <a:rPr lang="pt-BR" sz="2800" i="1" dirty="0" err="1"/>
              <a:t>feature</a:t>
            </a:r>
            <a:r>
              <a:rPr lang="pt-BR" sz="2800" dirty="0"/>
              <a:t>, é possível compartilhar o código feito enviando para o repositório central utilizando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feature</a:t>
            </a:r>
            <a:r>
              <a:rPr lang="pt-BR" sz="2800" dirty="0"/>
              <a:t>.</a:t>
            </a:r>
          </a:p>
        </p:txBody>
      </p:sp>
    </p:spTree>
    <p:extLst>
      <p:ext uri="{BB962C8B-B14F-4D97-AF65-F5344CB8AC3E}">
        <p14:creationId xmlns:p14="http://schemas.microsoft.com/office/powerpoint/2010/main" val="329457301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Já se tem um backup do código e outros membros da equipe podem obtê-lo para colaborar no desenvolvimento da </a:t>
            </a:r>
            <a:r>
              <a:rPr lang="pt-BR" sz="2800" i="1" dirty="0" err="1"/>
              <a:t>feature</a:t>
            </a:r>
            <a:r>
              <a:rPr lang="pt-BR" sz="2800" dirty="0"/>
              <a:t>, sem afetar 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O restante da equipe precisa obter as últimas alterações e criar uma cópia local da </a:t>
            </a:r>
            <a:r>
              <a:rPr lang="pt-BR" sz="2800" dirty="0" err="1"/>
              <a:t>branch</a:t>
            </a:r>
            <a:r>
              <a:rPr lang="pt-BR" sz="2800" dirty="0"/>
              <a:t> para poder trabalhar, executando </a:t>
            </a:r>
            <a:r>
              <a:rPr lang="pt-BR" sz="2800" i="1" dirty="0" err="1"/>
              <a:t>git</a:t>
            </a:r>
            <a:r>
              <a:rPr lang="pt-BR" sz="2800" i="1" dirty="0"/>
              <a:t> </a:t>
            </a:r>
            <a:r>
              <a:rPr lang="pt-BR" sz="2800" i="1" dirty="0" err="1"/>
              <a:t>fetch</a:t>
            </a:r>
            <a:r>
              <a:rPr lang="pt-BR" sz="2800" i="1" dirty="0"/>
              <a:t> </a:t>
            </a:r>
            <a:r>
              <a:rPr lang="pt-BR" sz="2800" i="1" dirty="0" err="1"/>
              <a:t>origin</a:t>
            </a:r>
            <a:r>
              <a:rPr lang="pt-BR" sz="2800" i="1" dirty="0"/>
              <a:t> </a:t>
            </a:r>
            <a:r>
              <a:rPr lang="pt-BR" sz="2800" dirty="0"/>
              <a:t>e </a:t>
            </a:r>
            <a:r>
              <a:rPr lang="pt-BR" sz="2800" i="1" dirty="0" err="1"/>
              <a:t>git</a:t>
            </a:r>
            <a:r>
              <a:rPr lang="pt-BR" sz="2800" i="1" dirty="0"/>
              <a:t> </a:t>
            </a:r>
            <a:r>
              <a:rPr lang="pt-BR" sz="2800" i="1" dirty="0" err="1"/>
              <a:t>checkout</a:t>
            </a:r>
            <a:r>
              <a:rPr lang="pt-BR" sz="2800" i="1" dirty="0"/>
              <a:t> -</a:t>
            </a:r>
            <a:r>
              <a:rPr lang="pt-BR" sz="2800" i="1" dirty="0" err="1"/>
              <a:t>t</a:t>
            </a:r>
            <a:r>
              <a:rPr lang="pt-BR" sz="2800" i="1" dirty="0"/>
              <a:t> </a:t>
            </a:r>
            <a:r>
              <a:rPr lang="pt-BR" sz="2800" i="1" dirty="0" err="1"/>
              <a:t>origin</a:t>
            </a:r>
            <a:r>
              <a:rPr lang="pt-BR" sz="2800" i="1" dirty="0"/>
              <a:t>/</a:t>
            </a:r>
            <a:r>
              <a:rPr lang="pt-BR" sz="2800" i="1" dirty="0" err="1"/>
              <a:t>feature</a:t>
            </a:r>
            <a:r>
              <a:rPr lang="pt-BR" sz="2800" dirty="0"/>
              <a:t>.</a:t>
            </a:r>
          </a:p>
        </p:txBody>
      </p:sp>
    </p:spTree>
    <p:extLst>
      <p:ext uri="{BB962C8B-B14F-4D97-AF65-F5344CB8AC3E}">
        <p14:creationId xmlns:p14="http://schemas.microsoft.com/office/powerpoint/2010/main" val="42661152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Outros membros podem </a:t>
            </a:r>
            <a:r>
              <a:rPr lang="pt-BR" sz="2800" dirty="0" err="1"/>
              <a:t>fzer</a:t>
            </a:r>
            <a:r>
              <a:rPr lang="pt-BR" sz="2800" dirty="0"/>
              <a:t> </a:t>
            </a:r>
            <a:r>
              <a:rPr lang="pt-BR" sz="2800" dirty="0" err="1"/>
              <a:t>commits</a:t>
            </a:r>
            <a:r>
              <a:rPr lang="pt-BR" sz="2800" dirty="0"/>
              <a:t> e podem compartilhar o código no momento apropriado através do comando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feature</a:t>
            </a:r>
            <a:r>
              <a:rPr lang="pt-BR" sz="2800" dirty="0"/>
              <a:t>.</a:t>
            </a:r>
          </a:p>
          <a:p>
            <a:pPr marL="457200" indent="-457200" algn="just">
              <a:buFont typeface="Arial" panose="020B0604020202020204" pitchFamily="34" charset="0"/>
              <a:buChar char="•"/>
            </a:pPr>
            <a:r>
              <a:rPr lang="pt-BR" sz="2800" dirty="0"/>
              <a:t>Para obter o código novo, deve-se executar </a:t>
            </a:r>
            <a:r>
              <a:rPr lang="pt-BR" sz="2800" i="1" dirty="0" err="1"/>
              <a:t>git</a:t>
            </a:r>
            <a:r>
              <a:rPr lang="pt-BR" sz="2800" i="1" dirty="0"/>
              <a:t> </a:t>
            </a:r>
            <a:r>
              <a:rPr lang="pt-BR" sz="2800" i="1" dirty="0" err="1"/>
              <a:t>pull</a:t>
            </a:r>
            <a:r>
              <a:rPr lang="pt-BR" sz="2800" i="1" dirty="0"/>
              <a:t> --</a:t>
            </a:r>
            <a:r>
              <a:rPr lang="pt-BR" sz="2800" i="1" dirty="0" err="1"/>
              <a:t>rebase</a:t>
            </a:r>
            <a:r>
              <a:rPr lang="pt-BR" sz="2800" i="1" dirty="0"/>
              <a:t> </a:t>
            </a:r>
            <a:r>
              <a:rPr lang="pt-BR" sz="2800" i="1" dirty="0" err="1"/>
              <a:t>origin</a:t>
            </a:r>
            <a:r>
              <a:rPr lang="pt-BR" sz="2800" i="1" dirty="0"/>
              <a:t> </a:t>
            </a:r>
            <a:r>
              <a:rPr lang="pt-BR" sz="2800" i="1" dirty="0" err="1"/>
              <a:t>feature</a:t>
            </a:r>
            <a:r>
              <a:rPr lang="pt-BR" sz="2800" dirty="0"/>
              <a:t> na </a:t>
            </a:r>
            <a:r>
              <a:rPr lang="pt-BR" sz="2800" dirty="0" err="1"/>
              <a:t>branch</a:t>
            </a:r>
            <a:r>
              <a:rPr lang="pt-BR" sz="2800" dirty="0"/>
              <a:t> dessa </a:t>
            </a:r>
            <a:r>
              <a:rPr lang="pt-BR" sz="2800" i="1" dirty="0" err="1"/>
              <a:t>feature</a:t>
            </a:r>
            <a:r>
              <a:rPr lang="pt-BR" sz="2800" dirty="0"/>
              <a:t>.</a:t>
            </a:r>
          </a:p>
          <a:p>
            <a:pPr marL="457200" indent="-457200" algn="just">
              <a:buFont typeface="Arial" panose="020B0604020202020204" pitchFamily="34" charset="0"/>
              <a:buChar char="•"/>
            </a:pPr>
            <a:r>
              <a:rPr lang="pt-BR" sz="2800" dirty="0"/>
              <a:t>Em caso de conflitos, deve-se mesclar os arquivos manualmente e executar </a:t>
            </a:r>
            <a:r>
              <a:rPr lang="pt-BR" sz="2800" i="1" dirty="0" err="1"/>
              <a:t>git</a:t>
            </a:r>
            <a:r>
              <a:rPr lang="pt-BR" sz="2800" i="1" dirty="0"/>
              <a:t> </a:t>
            </a:r>
            <a:r>
              <a:rPr lang="pt-BR" sz="2800" i="1" dirty="0" err="1"/>
              <a:t>add</a:t>
            </a:r>
            <a:r>
              <a:rPr lang="pt-BR" sz="2800" i="1" dirty="0"/>
              <a:t> .</a:t>
            </a:r>
            <a:r>
              <a:rPr lang="pt-BR" sz="2800" dirty="0"/>
              <a:t> e </a:t>
            </a:r>
            <a:r>
              <a:rPr lang="pt-BR" sz="2800" i="1" dirty="0" err="1"/>
              <a:t>git</a:t>
            </a:r>
            <a:r>
              <a:rPr lang="pt-BR" sz="2800" i="1" dirty="0"/>
              <a:t> </a:t>
            </a:r>
            <a:r>
              <a:rPr lang="pt-BR" sz="2800" i="1" dirty="0" err="1"/>
              <a:t>rebase</a:t>
            </a:r>
            <a:r>
              <a:rPr lang="pt-BR" sz="2800" i="1" dirty="0"/>
              <a:t> --continue.</a:t>
            </a:r>
            <a:endParaRPr lang="pt-BR" sz="2800" dirty="0"/>
          </a:p>
        </p:txBody>
      </p:sp>
    </p:spTree>
    <p:extLst>
      <p:ext uri="{BB962C8B-B14F-4D97-AF65-F5344CB8AC3E}">
        <p14:creationId xmlns:p14="http://schemas.microsoft.com/office/powerpoint/2010/main" val="3206690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671916"/>
            <a:ext cx="8192022" cy="3693319"/>
          </a:xfrm>
          <a:prstGeom prst="rect">
            <a:avLst/>
          </a:prstGeom>
          <a:noFill/>
        </p:spPr>
        <p:txBody>
          <a:bodyPr wrap="square" rtlCol="0">
            <a:spAutoFit/>
          </a:bodyPr>
          <a:lstStyle/>
          <a:p>
            <a:pPr algn="ctr">
              <a:lnSpc>
                <a:spcPct val="150000"/>
              </a:lnSpc>
            </a:pPr>
            <a:r>
              <a:rPr lang="x-none" sz="2800" dirty="0">
                <a:solidFill>
                  <a:srgbClr val="002060"/>
                </a:solidFill>
              </a:rPr>
              <a:t>$ git commit -m “Arquivo inicial de citacoes”</a:t>
            </a:r>
          </a:p>
          <a:p>
            <a:pPr>
              <a:lnSpc>
                <a:spcPct val="150000"/>
              </a:lnSpc>
            </a:pPr>
            <a:endParaRPr lang="x-none" sz="3200" dirty="0"/>
          </a:p>
          <a:p>
            <a:pPr marL="457200" indent="-457200" algn="just">
              <a:lnSpc>
                <a:spcPct val="150000"/>
              </a:lnSpc>
              <a:buFont typeface="Arial" panose="020B0604020202020204" pitchFamily="34" charset="0"/>
              <a:buChar char="•"/>
            </a:pPr>
            <a:r>
              <a:rPr lang="x-none" sz="3200" dirty="0"/>
              <a:t>Comando ‘git commit’, com a opção ‘-m’ que informa a mensagem do commit. A seguinte mensagem deve aparecer:</a:t>
            </a:r>
          </a:p>
        </p:txBody>
      </p:sp>
      <p:sp>
        <p:nvSpPr>
          <p:cNvPr id="3"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GRAVANDO O ARQUIVO NO </a:t>
            </a:r>
            <a:r>
              <a:rPr lang="x-none" sz="2800" b="1" dirty="0" smtClean="0"/>
              <a:t>REPOSITÓRIO</a:t>
            </a:r>
            <a:endParaRPr lang="x-none" sz="2800" b="1" dirty="0"/>
          </a:p>
        </p:txBody>
      </p:sp>
    </p:spTree>
    <p:extLst>
      <p:ext uri="{BB962C8B-B14F-4D97-AF65-F5344CB8AC3E}">
        <p14:creationId xmlns:p14="http://schemas.microsoft.com/office/powerpoint/2010/main" val="119234048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a:t>
            </a:r>
            <a:r>
              <a:rPr lang="pt-BR" sz="2800" dirty="0" err="1"/>
              <a:t>branch</a:t>
            </a:r>
            <a:r>
              <a:rPr lang="pt-BR" sz="2800" dirty="0"/>
              <a:t> dessa nova </a:t>
            </a:r>
            <a:r>
              <a:rPr lang="pt-BR" sz="2800" i="1" dirty="0" err="1"/>
              <a:t>fetaure</a:t>
            </a:r>
            <a:r>
              <a:rPr lang="pt-BR" sz="2800" i="1" dirty="0"/>
              <a:t> </a:t>
            </a:r>
            <a:r>
              <a:rPr lang="pt-BR" sz="2800" dirty="0"/>
              <a:t>terá o código que integra a mudança de todos os membros da equipe. Testadores e interessados podem utilizar o código da </a:t>
            </a:r>
            <a:r>
              <a:rPr lang="pt-BR" sz="2800" dirty="0" err="1"/>
              <a:t>branch</a:t>
            </a:r>
            <a:r>
              <a:rPr lang="pt-BR" sz="2800" dirty="0"/>
              <a:t> para verificar as atividades e detectar problemas.</a:t>
            </a:r>
          </a:p>
          <a:p>
            <a:pPr marL="457200" indent="-457200" algn="just">
              <a:buFont typeface="Arial" panose="020B0604020202020204" pitchFamily="34" charset="0"/>
              <a:buChar char="•"/>
            </a:pPr>
            <a:r>
              <a:rPr lang="pt-BR" sz="2800" dirty="0"/>
              <a:t>Revisar o código se torna uma tarefa fácil pois mudanças relacionadas estão isoladas.</a:t>
            </a:r>
          </a:p>
        </p:txBody>
      </p:sp>
    </p:spTree>
    <p:extLst>
      <p:ext uri="{BB962C8B-B14F-4D97-AF65-F5344CB8AC3E}">
        <p14:creationId xmlns:p14="http://schemas.microsoft.com/office/powerpoint/2010/main" val="52203808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Caso ocorra uma alteração diretamente na </a:t>
            </a:r>
            <a:r>
              <a:rPr lang="pt-BR" sz="2800" i="1" dirty="0" err="1"/>
              <a:t>master</a:t>
            </a:r>
            <a:r>
              <a:rPr lang="pt-BR" sz="2800" dirty="0"/>
              <a:t>, é importante obtê-la no repositório local, executando o comando </a:t>
            </a:r>
            <a:r>
              <a:rPr lang="pt-BR" sz="2800" i="1" dirty="0" err="1"/>
              <a:t>git</a:t>
            </a:r>
            <a:r>
              <a:rPr lang="pt-BR" sz="2800" i="1" dirty="0"/>
              <a:t> </a:t>
            </a:r>
            <a:r>
              <a:rPr lang="pt-BR" sz="2800" i="1" dirty="0" err="1"/>
              <a:t>pull</a:t>
            </a:r>
            <a:r>
              <a:rPr lang="pt-BR" sz="2800" i="1" dirty="0"/>
              <a:t> --</a:t>
            </a:r>
            <a:r>
              <a:rPr lang="pt-BR" sz="2800" i="1" dirty="0" err="1"/>
              <a:t>rebase</a:t>
            </a:r>
            <a:r>
              <a:rPr lang="pt-BR" sz="2800" i="1" dirty="0"/>
              <a:t> </a:t>
            </a:r>
            <a:r>
              <a:rPr lang="pt-BR" sz="2800" i="1" dirty="0" err="1"/>
              <a:t>origin</a:t>
            </a:r>
            <a:r>
              <a:rPr lang="pt-BR" sz="2800" i="1" dirty="0"/>
              <a:t> </a:t>
            </a:r>
            <a:r>
              <a:rPr lang="pt-BR" sz="2800" i="1" dirty="0" err="1"/>
              <a:t>master</a:t>
            </a:r>
            <a:r>
              <a:rPr lang="pt-BR" sz="2800" dirty="0"/>
              <a:t> na </a:t>
            </a:r>
            <a:r>
              <a:rPr lang="pt-BR" sz="2800" dirty="0" err="1"/>
              <a:t>branch</a:t>
            </a:r>
            <a:r>
              <a:rPr lang="pt-BR" sz="2800" dirty="0"/>
              <a:t> da </a:t>
            </a:r>
            <a:r>
              <a:rPr lang="pt-BR" sz="2800" i="1" dirty="0" err="1"/>
              <a:t>feature</a:t>
            </a:r>
            <a:r>
              <a:rPr lang="pt-BR" sz="2800" dirty="0"/>
              <a:t>.</a:t>
            </a:r>
          </a:p>
          <a:p>
            <a:pPr marL="457200" indent="-457200" algn="just">
              <a:buFont typeface="Arial" panose="020B0604020202020204" pitchFamily="34" charset="0"/>
              <a:buChar char="•"/>
            </a:pPr>
            <a:r>
              <a:rPr lang="pt-BR" sz="2800" dirty="0"/>
              <a:t>O comando obtém as mudanças da </a:t>
            </a:r>
            <a:r>
              <a:rPr lang="pt-BR" sz="2800" dirty="0" err="1"/>
              <a:t>branch</a:t>
            </a:r>
            <a:r>
              <a:rPr lang="pt-BR" sz="2800" dirty="0"/>
              <a:t> remota </a:t>
            </a:r>
            <a:r>
              <a:rPr lang="pt-BR" sz="2800" i="1" dirty="0" err="1"/>
              <a:t>origin</a:t>
            </a:r>
            <a:r>
              <a:rPr lang="pt-BR" sz="2800" i="1" dirty="0"/>
              <a:t>/</a:t>
            </a:r>
            <a:r>
              <a:rPr lang="pt-BR" sz="2800" i="1" dirty="0" err="1"/>
              <a:t>master</a:t>
            </a:r>
            <a:r>
              <a:rPr lang="pt-BR" sz="2800" dirty="0"/>
              <a:t> e faz o </a:t>
            </a:r>
            <a:r>
              <a:rPr lang="pt-BR" sz="2800" dirty="0" err="1"/>
              <a:t>rebase</a:t>
            </a:r>
            <a:r>
              <a:rPr lang="pt-BR" sz="2800" dirty="0"/>
              <a:t> na </a:t>
            </a:r>
            <a:r>
              <a:rPr lang="pt-BR" sz="2800" dirty="0" err="1"/>
              <a:t>branch</a:t>
            </a:r>
            <a:r>
              <a:rPr lang="pt-BR" sz="2800" dirty="0"/>
              <a:t> atual da </a:t>
            </a:r>
            <a:r>
              <a:rPr lang="pt-BR" sz="2800" i="1" dirty="0" err="1"/>
              <a:t>feature</a:t>
            </a:r>
            <a:r>
              <a:rPr lang="pt-BR" sz="2800" dirty="0"/>
              <a:t>. </a:t>
            </a:r>
          </a:p>
        </p:txBody>
      </p:sp>
    </p:spTree>
    <p:extLst>
      <p:ext uri="{BB962C8B-B14F-4D97-AF65-F5344CB8AC3E}">
        <p14:creationId xmlns:p14="http://schemas.microsoft.com/office/powerpoint/2010/main" val="2759621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012954"/>
            <a:ext cx="8192022" cy="483209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Se o código estiver ok, um dos membros da equipe pode realizar o merge na </a:t>
            </a:r>
            <a:r>
              <a:rPr lang="pt-BR" sz="2800" dirty="0" err="1"/>
              <a:t>branch</a:t>
            </a:r>
            <a:r>
              <a:rPr lang="pt-BR" sz="2800" dirty="0"/>
              <a:t> </a:t>
            </a:r>
            <a:r>
              <a:rPr lang="pt-BR" sz="2800" i="1" dirty="0" err="1"/>
              <a:t>master</a:t>
            </a:r>
            <a:r>
              <a:rPr lang="pt-BR" sz="2800" dirty="0"/>
              <a:t>. É importante certificar previamente de que a </a:t>
            </a:r>
            <a:r>
              <a:rPr lang="pt-BR" sz="2800" dirty="0" err="1"/>
              <a:t>branch</a:t>
            </a:r>
            <a:r>
              <a:rPr lang="pt-BR" sz="2800" dirty="0"/>
              <a:t> </a:t>
            </a:r>
            <a:r>
              <a:rPr lang="pt-BR" sz="2800" i="1" dirty="0" err="1"/>
              <a:t>master</a:t>
            </a:r>
            <a:r>
              <a:rPr lang="pt-BR" sz="2800" i="1" dirty="0"/>
              <a:t> </a:t>
            </a:r>
            <a:r>
              <a:rPr lang="pt-BR" sz="2800" dirty="0"/>
              <a:t>possui as últimas modificações do repositório central. </a:t>
            </a:r>
          </a:p>
          <a:p>
            <a:pPr marL="457200" indent="-457200" algn="just">
              <a:buFont typeface="Arial" panose="020B0604020202020204" pitchFamily="34" charset="0"/>
              <a:buChar char="•"/>
            </a:pPr>
            <a:r>
              <a:rPr lang="pt-BR" sz="2800" dirty="0"/>
              <a:t>É possível utilizar um </a:t>
            </a:r>
            <a:r>
              <a:rPr lang="pt-BR" sz="2800" dirty="0" err="1"/>
              <a:t>pull</a:t>
            </a:r>
            <a:r>
              <a:rPr lang="pt-BR" sz="2800" dirty="0"/>
              <a:t> sem </a:t>
            </a:r>
            <a:r>
              <a:rPr lang="pt-BR" sz="2800" dirty="0" err="1"/>
              <a:t>rebase</a:t>
            </a:r>
            <a:r>
              <a:rPr lang="pt-BR" sz="2800" dirty="0"/>
              <a:t>, deixando a </a:t>
            </a:r>
            <a:r>
              <a:rPr lang="pt-BR" sz="2800" i="1" dirty="0" err="1"/>
              <a:t>master</a:t>
            </a:r>
            <a:r>
              <a:rPr lang="pt-BR" sz="2800" dirty="0"/>
              <a:t> intacta, sendo tranquilo utilizar o comando nesse caso pois provavelmente será feito um merge </a:t>
            </a:r>
            <a:r>
              <a:rPr lang="pt-BR" sz="2800" i="1" dirty="0" err="1"/>
              <a:t>fastforward</a:t>
            </a:r>
            <a:r>
              <a:rPr lang="pt-BR" sz="2800" dirty="0"/>
              <a:t>. Na </a:t>
            </a:r>
            <a:r>
              <a:rPr lang="pt-BR" sz="2800" dirty="0" err="1"/>
              <a:t>branch</a:t>
            </a:r>
            <a:r>
              <a:rPr lang="pt-BR" sz="2800" dirty="0"/>
              <a:t> da </a:t>
            </a:r>
            <a:r>
              <a:rPr lang="pt-BR" sz="2800" i="1" dirty="0" err="1"/>
              <a:t>feature</a:t>
            </a:r>
            <a:r>
              <a:rPr lang="pt-BR" sz="2800" dirty="0"/>
              <a:t>, deve-se executar </a:t>
            </a:r>
            <a:r>
              <a:rPr lang="pt-BR" sz="2800" i="1" dirty="0" err="1"/>
              <a:t>git</a:t>
            </a:r>
            <a:r>
              <a:rPr lang="pt-BR" sz="2800" i="1" dirty="0"/>
              <a:t> </a:t>
            </a:r>
            <a:r>
              <a:rPr lang="pt-BR" sz="2800" i="1" dirty="0" err="1"/>
              <a:t>checkout</a:t>
            </a:r>
            <a:r>
              <a:rPr lang="pt-BR" sz="2800" i="1" dirty="0"/>
              <a:t> </a:t>
            </a:r>
            <a:r>
              <a:rPr lang="pt-BR" sz="2800" i="1" dirty="0" err="1"/>
              <a:t>master</a:t>
            </a:r>
            <a:r>
              <a:rPr lang="pt-BR" sz="2800" i="1" dirty="0"/>
              <a:t>, </a:t>
            </a:r>
            <a:r>
              <a:rPr lang="pt-BR" sz="2800" i="1" dirty="0" err="1"/>
              <a:t>git</a:t>
            </a:r>
            <a:r>
              <a:rPr lang="pt-BR" sz="2800" i="1" dirty="0"/>
              <a:t> </a:t>
            </a:r>
            <a:r>
              <a:rPr lang="pt-BR" sz="2800" i="1" dirty="0" err="1"/>
              <a:t>pull</a:t>
            </a:r>
            <a:r>
              <a:rPr lang="pt-BR" sz="2800" i="1" dirty="0"/>
              <a:t> </a:t>
            </a:r>
            <a:r>
              <a:rPr lang="pt-BR" sz="2800" i="1" dirty="0" err="1"/>
              <a:t>origin</a:t>
            </a:r>
            <a:r>
              <a:rPr lang="pt-BR" sz="2800" i="1" dirty="0"/>
              <a:t> </a:t>
            </a:r>
            <a:r>
              <a:rPr lang="pt-BR" sz="2800" i="1" dirty="0" err="1"/>
              <a:t>master</a:t>
            </a:r>
            <a:r>
              <a:rPr lang="pt-BR" sz="2800" i="1" dirty="0"/>
              <a:t> </a:t>
            </a:r>
            <a:r>
              <a:rPr lang="pt-BR" sz="2800" dirty="0"/>
              <a:t>e </a:t>
            </a:r>
            <a:r>
              <a:rPr lang="pt-BR" sz="2800" i="1" dirty="0" err="1"/>
              <a:t>git</a:t>
            </a:r>
            <a:r>
              <a:rPr lang="pt-BR" sz="2800" i="1" dirty="0"/>
              <a:t> merge </a:t>
            </a:r>
            <a:r>
              <a:rPr lang="pt-BR" sz="2800" i="1" dirty="0" err="1"/>
              <a:t>feature</a:t>
            </a:r>
            <a:r>
              <a:rPr lang="pt-BR" sz="2800" dirty="0"/>
              <a:t>.</a:t>
            </a:r>
          </a:p>
        </p:txBody>
      </p:sp>
    </p:spTree>
    <p:extLst>
      <p:ext uri="{BB962C8B-B14F-4D97-AF65-F5344CB8AC3E}">
        <p14:creationId xmlns:p14="http://schemas.microsoft.com/office/powerpoint/2010/main" val="41913615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Em caso de conflitos no merge da </a:t>
            </a:r>
            <a:r>
              <a:rPr lang="pt-BR" sz="2800" dirty="0" err="1"/>
              <a:t>branch</a:t>
            </a:r>
            <a:r>
              <a:rPr lang="pt-BR" sz="2800" dirty="0"/>
              <a:t> da </a:t>
            </a:r>
            <a:r>
              <a:rPr lang="pt-BR" sz="2800" dirty="0" err="1"/>
              <a:t>feature</a:t>
            </a:r>
            <a:r>
              <a:rPr lang="pt-BR" sz="2800" dirty="0"/>
              <a:t>, os conflitos devem ser resolvidos manualmente para então executar </a:t>
            </a:r>
            <a:r>
              <a:rPr lang="pt-BR" sz="2800" i="1" dirty="0" err="1"/>
              <a:t>git</a:t>
            </a:r>
            <a:r>
              <a:rPr lang="pt-BR" sz="2800" i="1" dirty="0"/>
              <a:t> </a:t>
            </a:r>
            <a:r>
              <a:rPr lang="pt-BR" sz="2800" i="1" dirty="0" err="1"/>
              <a:t>add</a:t>
            </a:r>
            <a:r>
              <a:rPr lang="pt-BR" sz="2800" i="1" dirty="0"/>
              <a:t> . </a:t>
            </a:r>
            <a:r>
              <a:rPr lang="pt-BR" sz="2800" dirty="0"/>
              <a:t>e </a:t>
            </a:r>
            <a:r>
              <a:rPr lang="pt-BR" sz="2800" i="1" dirty="0" err="1"/>
              <a:t>git</a:t>
            </a:r>
            <a:r>
              <a:rPr lang="pt-BR" sz="2800" i="1" dirty="0"/>
              <a:t> </a:t>
            </a:r>
            <a:r>
              <a:rPr lang="pt-BR" sz="2800" i="1" dirty="0" err="1"/>
              <a:t>commit</a:t>
            </a:r>
            <a:r>
              <a:rPr lang="pt-BR" sz="2800" dirty="0"/>
              <a:t>.</a:t>
            </a:r>
          </a:p>
          <a:p>
            <a:pPr marL="457200" indent="-457200" algn="just">
              <a:buFont typeface="Arial" panose="020B0604020202020204" pitchFamily="34" charset="0"/>
              <a:buChar char="•"/>
            </a:pPr>
            <a:r>
              <a:rPr lang="pt-BR" sz="2800" dirty="0"/>
              <a:t>Realizado o merge da </a:t>
            </a:r>
            <a:r>
              <a:rPr lang="pt-BR" sz="2800" dirty="0" err="1"/>
              <a:t>branch</a:t>
            </a:r>
            <a:r>
              <a:rPr lang="pt-BR" sz="2800" dirty="0"/>
              <a:t> da </a:t>
            </a:r>
            <a:r>
              <a:rPr lang="pt-BR" sz="2800" i="1" dirty="0" err="1"/>
              <a:t>feature</a:t>
            </a:r>
            <a:r>
              <a:rPr lang="pt-BR" sz="2800" dirty="0"/>
              <a:t> com a </a:t>
            </a:r>
            <a:r>
              <a:rPr lang="pt-BR" sz="2800" dirty="0" err="1"/>
              <a:t>branch</a:t>
            </a:r>
            <a:r>
              <a:rPr lang="pt-BR" sz="2800" dirty="0"/>
              <a:t> local </a:t>
            </a:r>
            <a:r>
              <a:rPr lang="pt-BR" sz="2800" i="1" dirty="0" err="1"/>
              <a:t>master</a:t>
            </a:r>
            <a:r>
              <a:rPr lang="pt-BR" sz="2800" dirty="0"/>
              <a:t>, já se pode compartilhar o código através do comando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master</a:t>
            </a:r>
            <a:r>
              <a:rPr lang="pt-BR" sz="2800" dirty="0"/>
              <a:t>.</a:t>
            </a:r>
          </a:p>
          <a:p>
            <a:pPr marL="457200" indent="-457200" algn="just">
              <a:buFont typeface="Arial" panose="020B0604020202020204" pitchFamily="34" charset="0"/>
              <a:buChar char="•"/>
            </a:pPr>
            <a:r>
              <a:rPr lang="pt-BR" sz="2800" dirty="0"/>
              <a:t>Em um momento adequado, uma nova versão do sistema, marcando a entrega com uma </a:t>
            </a:r>
            <a:r>
              <a:rPr lang="pt-BR" sz="2800" dirty="0" err="1"/>
              <a:t>tag</a:t>
            </a:r>
            <a:r>
              <a:rPr lang="pt-BR" sz="2800" dirty="0"/>
              <a:t>, pode ser liberada.</a:t>
            </a:r>
          </a:p>
        </p:txBody>
      </p:sp>
    </p:spTree>
    <p:extLst>
      <p:ext uri="{BB962C8B-B14F-4D97-AF65-F5344CB8AC3E}">
        <p14:creationId xmlns:p14="http://schemas.microsoft.com/office/powerpoint/2010/main" val="216535479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520511"/>
            <a:ext cx="8192022" cy="5816977"/>
          </a:xfrm>
          <a:prstGeom prst="rect">
            <a:avLst/>
          </a:prstGeom>
          <a:noFill/>
        </p:spPr>
        <p:txBody>
          <a:bodyPr wrap="square" rtlCol="0">
            <a:spAutoFit/>
          </a:bodyPr>
          <a:lstStyle/>
          <a:p>
            <a:pPr algn="just"/>
            <a:r>
              <a:rPr lang="pt-BR" sz="3200" b="1" dirty="0"/>
              <a:t>Quando utilizar?</a:t>
            </a:r>
          </a:p>
          <a:p>
            <a:pPr algn="just"/>
            <a:endParaRPr lang="pt-BR" sz="3200" dirty="0"/>
          </a:p>
          <a:p>
            <a:pPr marL="457200" indent="-457200" algn="just">
              <a:buFont typeface="Arial" panose="020B0604020202020204" pitchFamily="34" charset="0"/>
              <a:buChar char="•"/>
            </a:pPr>
            <a:r>
              <a:rPr lang="pt-BR" sz="2800" dirty="0"/>
              <a:t>Em projetos maiores, principalmente se tiver entregas feitas. Importante a equipe ter familiaridade com </a:t>
            </a:r>
            <a:r>
              <a:rPr lang="pt-BR" sz="2800" dirty="0" err="1"/>
              <a:t>Git</a:t>
            </a:r>
            <a:r>
              <a:rPr lang="pt-BR" sz="2800" dirty="0"/>
              <a:t>.</a:t>
            </a:r>
          </a:p>
          <a:p>
            <a:pPr marL="457200" indent="-457200" algn="just">
              <a:buFont typeface="Arial" panose="020B0604020202020204" pitchFamily="34" charset="0"/>
              <a:buChar char="•"/>
            </a:pPr>
            <a:r>
              <a:rPr lang="pt-BR" sz="2800" dirty="0"/>
              <a:t>Em projetos a todo vapor, com melhorias e correções necessitando serem feitas imediatamente, isolar o código em desenvolvimento é importante. A utilização de </a:t>
            </a:r>
            <a:r>
              <a:rPr lang="pt-BR" sz="2800" dirty="0" err="1"/>
              <a:t>branch</a:t>
            </a:r>
            <a:r>
              <a:rPr lang="pt-BR" sz="2800" dirty="0"/>
              <a:t> para cada </a:t>
            </a:r>
            <a:r>
              <a:rPr lang="pt-BR" sz="2800" i="1" dirty="0" err="1"/>
              <a:t>feature</a:t>
            </a:r>
            <a:r>
              <a:rPr lang="pt-BR" sz="2800" dirty="0"/>
              <a:t> pode organizar o desenvolvimento dessas novas funcionalidades de maneira a não afetar demandas urgentes. Esse fluxo requer a familiarização do uso básico do </a:t>
            </a:r>
            <a:r>
              <a:rPr lang="pt-BR" sz="2800" dirty="0" err="1"/>
              <a:t>Git</a:t>
            </a:r>
            <a:r>
              <a:rPr lang="pt-BR" sz="2800" dirty="0"/>
              <a:t>.</a:t>
            </a:r>
          </a:p>
        </p:txBody>
      </p:sp>
    </p:spTree>
    <p:extLst>
      <p:ext uri="{BB962C8B-B14F-4D97-AF65-F5344CB8AC3E}">
        <p14:creationId xmlns:p14="http://schemas.microsoft.com/office/powerpoint/2010/main" val="6205529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166842"/>
            <a:ext cx="8192022" cy="4524315"/>
          </a:xfrm>
          <a:prstGeom prst="rect">
            <a:avLst/>
          </a:prstGeom>
          <a:noFill/>
        </p:spPr>
        <p:txBody>
          <a:bodyPr wrap="square" rtlCol="0">
            <a:spAutoFit/>
          </a:bodyPr>
          <a:lstStyle/>
          <a:p>
            <a:pPr algn="just"/>
            <a:r>
              <a:rPr lang="pt-BR" sz="3200" b="1" dirty="0"/>
              <a:t>Vantagens</a:t>
            </a:r>
          </a:p>
          <a:p>
            <a:pPr algn="just"/>
            <a:endParaRPr lang="pt-BR" sz="3200" dirty="0"/>
          </a:p>
          <a:p>
            <a:pPr marL="457200" indent="-457200" algn="just">
              <a:buFont typeface="Arial" panose="020B0604020202020204" pitchFamily="34" charset="0"/>
              <a:buChar char="•"/>
            </a:pPr>
            <a:r>
              <a:rPr lang="pt-BR" sz="2800" dirty="0"/>
              <a:t>Isolar código estável na </a:t>
            </a:r>
            <a:r>
              <a:rPr lang="pt-BR" sz="2800" dirty="0" err="1"/>
              <a:t>branch</a:t>
            </a:r>
            <a:r>
              <a:rPr lang="pt-BR" sz="2800" dirty="0"/>
              <a:t> </a:t>
            </a:r>
            <a:r>
              <a:rPr lang="pt-BR" sz="2800" i="1" dirty="0" err="1"/>
              <a:t>master</a:t>
            </a:r>
            <a:r>
              <a:rPr lang="pt-BR" sz="2800" dirty="0"/>
              <a:t>, facilitando melhorias e correções imediatas;</a:t>
            </a:r>
          </a:p>
          <a:p>
            <a:pPr marL="457200" indent="-457200" algn="just">
              <a:buFont typeface="Arial" panose="020B0604020202020204" pitchFamily="34" charset="0"/>
              <a:buChar char="•"/>
            </a:pPr>
            <a:r>
              <a:rPr lang="pt-BR" sz="2800" dirty="0"/>
              <a:t>Revisões da qualidade do novo código que implementa uma </a:t>
            </a:r>
            <a:r>
              <a:rPr lang="pt-BR" sz="2800" i="1" dirty="0" err="1"/>
              <a:t>feature</a:t>
            </a:r>
            <a:r>
              <a:rPr lang="pt-BR" sz="2800" i="1" dirty="0"/>
              <a:t> </a:t>
            </a:r>
            <a:r>
              <a:rPr lang="pt-BR" sz="2800" dirty="0"/>
              <a:t>podem ser feitas analisando os </a:t>
            </a:r>
            <a:r>
              <a:rPr lang="pt-BR" sz="2800" dirty="0" err="1"/>
              <a:t>commits</a:t>
            </a:r>
            <a:r>
              <a:rPr lang="pt-BR" sz="2800" dirty="0"/>
              <a:t> da </a:t>
            </a:r>
            <a:r>
              <a:rPr lang="pt-BR" sz="2800" dirty="0" err="1"/>
              <a:t>branch</a:t>
            </a:r>
            <a:r>
              <a:rPr lang="pt-BR" sz="2800" dirty="0"/>
              <a:t> dessa </a:t>
            </a:r>
            <a:r>
              <a:rPr lang="pt-BR" sz="2800" i="1" dirty="0" err="1"/>
              <a:t>feature</a:t>
            </a:r>
            <a:r>
              <a:rPr lang="pt-BR" sz="2800" dirty="0"/>
              <a:t>;</a:t>
            </a:r>
          </a:p>
          <a:p>
            <a:pPr marL="457200" indent="-457200" algn="just">
              <a:buFont typeface="Arial" panose="020B0604020202020204" pitchFamily="34" charset="0"/>
              <a:buChar char="•"/>
            </a:pPr>
            <a:r>
              <a:rPr lang="pt-BR" sz="2800" dirty="0"/>
              <a:t>Parte das funcionalidades em desenvolvimento podem ser entregues, possibilitando mudanças tranquilas na estratégia de negócio do cliente.</a:t>
            </a:r>
          </a:p>
        </p:txBody>
      </p:sp>
    </p:spTree>
    <p:extLst>
      <p:ext uri="{BB962C8B-B14F-4D97-AF65-F5344CB8AC3E}">
        <p14:creationId xmlns:p14="http://schemas.microsoft.com/office/powerpoint/2010/main" val="33142485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p>
          <a:p>
            <a:pPr algn="just"/>
            <a:endParaRPr lang="pt-BR" sz="3200" dirty="0"/>
          </a:p>
          <a:p>
            <a:pPr marL="457200" indent="-457200" algn="just">
              <a:buFont typeface="Arial" panose="020B0604020202020204" pitchFamily="34" charset="0"/>
              <a:buChar char="•"/>
            </a:pPr>
            <a:r>
              <a:rPr lang="pt-BR" sz="2800" dirty="0"/>
              <a:t>Equipe precisa dominar o </a:t>
            </a:r>
            <a:r>
              <a:rPr lang="pt-BR" sz="2800" dirty="0" err="1"/>
              <a:t>Git</a:t>
            </a:r>
            <a:r>
              <a:rPr lang="pt-BR" sz="2800" dirty="0"/>
              <a:t> razoavelmente. O uso desse fluxo na adoção do </a:t>
            </a:r>
            <a:r>
              <a:rPr lang="pt-BR" sz="2800" dirty="0" err="1"/>
              <a:t>Git</a:t>
            </a:r>
            <a:r>
              <a:rPr lang="pt-BR" sz="2800" dirty="0"/>
              <a:t> é difícil;</a:t>
            </a:r>
          </a:p>
          <a:p>
            <a:pPr marL="457200" indent="-457200" algn="just">
              <a:buFont typeface="Arial" panose="020B0604020202020204" pitchFamily="34" charset="0"/>
              <a:buChar char="•"/>
            </a:pPr>
            <a:r>
              <a:rPr lang="pt-BR" sz="2800" dirty="0"/>
              <a:t>Necessidade de permissão de </a:t>
            </a:r>
            <a:r>
              <a:rPr lang="pt-BR" sz="2800" dirty="0" err="1"/>
              <a:t>push</a:t>
            </a:r>
            <a:r>
              <a:rPr lang="pt-BR" sz="2800" dirty="0"/>
              <a:t> para todos os membros da equipe, pois existe um repositório central. Fluxo pode ser problemático para equipes grandes e é inviável para projetos </a:t>
            </a:r>
            <a:r>
              <a:rPr lang="pt-BR" sz="2800" i="1" dirty="0"/>
              <a:t>open </a:t>
            </a:r>
            <a:r>
              <a:rPr lang="pt-BR" sz="2800" i="1" dirty="0" err="1"/>
              <a:t>source</a:t>
            </a:r>
            <a:r>
              <a:rPr lang="pt-BR" sz="2800" dirty="0"/>
              <a:t>.</a:t>
            </a:r>
          </a:p>
        </p:txBody>
      </p:sp>
    </p:spTree>
    <p:extLst>
      <p:ext uri="{BB962C8B-B14F-4D97-AF65-F5344CB8AC3E}">
        <p14:creationId xmlns:p14="http://schemas.microsoft.com/office/powerpoint/2010/main" val="23664045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p>
          <a:p>
            <a:pPr algn="just"/>
            <a:endParaRPr lang="pt-BR" sz="3200" dirty="0"/>
          </a:p>
          <a:p>
            <a:pPr marL="457200" indent="-457200" algn="just">
              <a:buFont typeface="Arial" panose="020B0604020202020204" pitchFamily="34" charset="0"/>
              <a:buChar char="•"/>
            </a:pPr>
            <a:r>
              <a:rPr lang="pt-BR" sz="2800" dirty="0"/>
              <a:t>Código de uma </a:t>
            </a:r>
            <a:r>
              <a:rPr lang="pt-BR" sz="2800" i="1" dirty="0" err="1"/>
              <a:t>feature</a:t>
            </a:r>
            <a:r>
              <a:rPr lang="pt-BR" sz="2800" dirty="0"/>
              <a:t> só é integrado com outras mudanças no momento do merge final com a </a:t>
            </a:r>
            <a:r>
              <a:rPr lang="pt-BR" sz="2800" dirty="0" err="1"/>
              <a:t>branch</a:t>
            </a:r>
            <a:r>
              <a:rPr lang="pt-BR" sz="2800" dirty="0"/>
              <a:t> </a:t>
            </a:r>
            <a:r>
              <a:rPr lang="pt-BR" sz="2800" i="1" dirty="0" err="1"/>
              <a:t>master</a:t>
            </a:r>
            <a:r>
              <a:rPr lang="pt-BR" sz="2800" dirty="0"/>
              <a:t>. Caso existam outras </a:t>
            </a:r>
            <a:r>
              <a:rPr lang="pt-BR" sz="2800" i="1" dirty="0" err="1"/>
              <a:t>features</a:t>
            </a:r>
            <a:r>
              <a:rPr lang="pt-BR" sz="2800" i="1" dirty="0"/>
              <a:t> </a:t>
            </a:r>
            <a:r>
              <a:rPr lang="pt-BR" sz="2800" dirty="0"/>
              <a:t>em andamento, possíveis conflitos entre o código das </a:t>
            </a:r>
            <a:r>
              <a:rPr lang="pt-BR" sz="2800" i="1" dirty="0" err="1"/>
              <a:t>features</a:t>
            </a:r>
            <a:r>
              <a:rPr lang="pt-BR" sz="2800" dirty="0"/>
              <a:t> só serão descobertos posteriormente, ao mesclar todas as </a:t>
            </a:r>
            <a:r>
              <a:rPr lang="pt-BR" sz="2800" dirty="0" err="1"/>
              <a:t>branches</a:t>
            </a:r>
            <a:r>
              <a:rPr lang="pt-BR" sz="2800" dirty="0"/>
              <a:t>.</a:t>
            </a:r>
          </a:p>
        </p:txBody>
      </p:sp>
    </p:spTree>
    <p:extLst>
      <p:ext uri="{BB962C8B-B14F-4D97-AF65-F5344CB8AC3E}">
        <p14:creationId xmlns:p14="http://schemas.microsoft.com/office/powerpoint/2010/main" val="42872948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305068"/>
            <a:ext cx="8192022" cy="6247864"/>
          </a:xfrm>
          <a:prstGeom prst="rect">
            <a:avLst/>
          </a:prstGeom>
          <a:noFill/>
        </p:spPr>
        <p:txBody>
          <a:bodyPr wrap="square" rtlCol="0">
            <a:spAutoFit/>
          </a:bodyPr>
          <a:lstStyle/>
          <a:p>
            <a:pPr algn="just"/>
            <a:r>
              <a:rPr lang="pt-BR" sz="3200" b="1" dirty="0"/>
              <a:t>Desvantagens</a:t>
            </a:r>
          </a:p>
          <a:p>
            <a:pPr algn="just"/>
            <a:endParaRPr lang="pt-BR" sz="3200" dirty="0"/>
          </a:p>
          <a:p>
            <a:pPr marL="457200" indent="-457200" algn="just">
              <a:buFont typeface="Arial" panose="020B0604020202020204" pitchFamily="34" charset="0"/>
              <a:buChar char="•"/>
            </a:pPr>
            <a:r>
              <a:rPr lang="pt-BR" sz="2800" dirty="0"/>
              <a:t>Realizar Integração Contínua e descobrir problemas nos códigos e nas funcionalidades rapidamente se torna mais difícil. </a:t>
            </a:r>
          </a:p>
          <a:p>
            <a:pPr marL="457200" indent="-457200" algn="just">
              <a:buFont typeface="Arial" panose="020B0604020202020204" pitchFamily="34" charset="0"/>
              <a:buChar char="•"/>
            </a:pPr>
            <a:r>
              <a:rPr lang="pt-BR" sz="2800" dirty="0"/>
              <a:t>A vantagem de isolar código das </a:t>
            </a:r>
            <a:r>
              <a:rPr lang="pt-BR" sz="2800" i="1" dirty="0" err="1"/>
              <a:t>features</a:t>
            </a:r>
            <a:r>
              <a:rPr lang="pt-BR" sz="2800" dirty="0"/>
              <a:t> se torna a maior desvantagem sob a ótica de integração contínua, e especialistas em integração contínua não recomendam o uso de </a:t>
            </a:r>
            <a:r>
              <a:rPr lang="pt-BR" sz="2800" dirty="0" err="1"/>
              <a:t>branches</a:t>
            </a:r>
            <a:r>
              <a:rPr lang="pt-BR" sz="2800" dirty="0"/>
              <a:t> por </a:t>
            </a:r>
            <a:r>
              <a:rPr lang="pt-BR" sz="2800" i="1" dirty="0" err="1"/>
              <a:t>feature</a:t>
            </a:r>
            <a:r>
              <a:rPr lang="pt-BR" sz="2800" dirty="0"/>
              <a:t>, favorecendo o isolamento das funcionalidades com uma arquitetura mais modular, utilizando abstrações para grandes alterações no código </a:t>
            </a:r>
            <a:r>
              <a:rPr lang="pt-BR" sz="2800" i="1" dirty="0"/>
              <a:t>(</a:t>
            </a:r>
            <a:r>
              <a:rPr lang="pt-BR" sz="2800" i="1" dirty="0" err="1"/>
              <a:t>branch</a:t>
            </a:r>
            <a:r>
              <a:rPr lang="pt-BR" sz="2800" i="1" dirty="0"/>
              <a:t> </a:t>
            </a:r>
            <a:r>
              <a:rPr lang="pt-BR" sz="2800" i="1" dirty="0" err="1"/>
              <a:t>by</a:t>
            </a:r>
            <a:r>
              <a:rPr lang="pt-BR" sz="2800" i="1" dirty="0"/>
              <a:t> </a:t>
            </a:r>
            <a:r>
              <a:rPr lang="pt-BR" sz="2800" i="1" dirty="0" err="1"/>
              <a:t>abstraction</a:t>
            </a:r>
            <a:r>
              <a:rPr lang="pt-BR" sz="2800" i="1" dirty="0"/>
              <a:t>)</a:t>
            </a:r>
            <a:r>
              <a:rPr lang="pt-BR" sz="2800" dirty="0"/>
              <a:t> e configurações para desabilitar funcionalidades novas </a:t>
            </a:r>
            <a:r>
              <a:rPr lang="pt-BR" sz="2800" i="1" dirty="0"/>
              <a:t>(</a:t>
            </a:r>
            <a:r>
              <a:rPr lang="pt-BR" sz="2800" i="1" dirty="0" err="1"/>
              <a:t>features</a:t>
            </a:r>
            <a:r>
              <a:rPr lang="pt-BR" sz="2800" i="1" dirty="0"/>
              <a:t> </a:t>
            </a:r>
            <a:r>
              <a:rPr lang="pt-BR" sz="2800" i="1" dirty="0" err="1"/>
              <a:t>toggles</a:t>
            </a:r>
            <a:r>
              <a:rPr lang="pt-BR" sz="2800" i="1" dirty="0"/>
              <a:t>).</a:t>
            </a:r>
            <a:endParaRPr lang="pt-BR" sz="2800" dirty="0"/>
          </a:p>
        </p:txBody>
      </p:sp>
    </p:spTree>
    <p:extLst>
      <p:ext uri="{BB962C8B-B14F-4D97-AF65-F5344CB8AC3E}">
        <p14:creationId xmlns:p14="http://schemas.microsoft.com/office/powerpoint/2010/main" val="91926090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633681"/>
            <a:ext cx="8192022" cy="1569660"/>
          </a:xfrm>
          <a:prstGeom prst="rect">
            <a:avLst/>
          </a:prstGeom>
          <a:noFill/>
        </p:spPr>
        <p:txBody>
          <a:bodyPr wrap="square" rtlCol="0">
            <a:spAutoFit/>
          </a:bodyPr>
          <a:lstStyle/>
          <a:p>
            <a:pPr algn="just"/>
            <a:r>
              <a:rPr lang="pt-BR" sz="3200" b="1" dirty="0"/>
              <a:t>UTILIZANDO BRANCHES POR ETAPA DE DESENVOLVIMENTO COM UM REPOSITÓRIO CENTRAL</a:t>
            </a:r>
          </a:p>
        </p:txBody>
      </p:sp>
      <p:pic>
        <p:nvPicPr>
          <p:cNvPr id="3074" name="Picture 2" descr="page153image49743904">
            <a:extLst>
              <a:ext uri="{FF2B5EF4-FFF2-40B4-BE49-F238E27FC236}">
                <a16:creationId xmlns:a16="http://schemas.microsoft.com/office/drawing/2014/main" xmlns="" id="{C48AD7F8-298D-DE49-A9B6-0D1DA343A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156" y="2566571"/>
            <a:ext cx="6753688" cy="381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603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B82F87A-8939-7A43-B533-7DB34F1DFF81}"/>
              </a:ext>
            </a:extLst>
          </p:cNvPr>
          <p:cNvPicPr>
            <a:picLocks noChangeAspect="1"/>
          </p:cNvPicPr>
          <p:nvPr/>
        </p:nvPicPr>
        <p:blipFill>
          <a:blip r:embed="rId2"/>
          <a:stretch>
            <a:fillRect/>
          </a:stretch>
        </p:blipFill>
        <p:spPr>
          <a:xfrm>
            <a:off x="402066" y="1655927"/>
            <a:ext cx="8291739" cy="3810850"/>
          </a:xfrm>
          <a:prstGeom prst="rect">
            <a:avLst/>
          </a:prstGeom>
        </p:spPr>
      </p:pic>
      <p:sp>
        <p:nvSpPr>
          <p:cNvPr id="3"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GRAVANDO O ARQUIVO NO </a:t>
            </a:r>
            <a:r>
              <a:rPr lang="x-none" sz="2800" b="1" dirty="0" smtClean="0"/>
              <a:t>REPOSITÓRIO</a:t>
            </a:r>
            <a:endParaRPr lang="x-none" sz="2800" b="1" dirty="0"/>
          </a:p>
        </p:txBody>
      </p:sp>
    </p:spTree>
    <p:extLst>
      <p:ext uri="{BB962C8B-B14F-4D97-AF65-F5344CB8AC3E}">
        <p14:creationId xmlns:p14="http://schemas.microsoft.com/office/powerpoint/2010/main" val="170145706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Branches</a:t>
            </a:r>
            <a:r>
              <a:rPr lang="pt-BR" sz="2800" dirty="0"/>
              <a:t> separadas para </a:t>
            </a:r>
            <a:r>
              <a:rPr lang="pt-BR" sz="2800" i="1" dirty="0" err="1"/>
              <a:t>features</a:t>
            </a:r>
            <a:r>
              <a:rPr lang="pt-BR" sz="2800" dirty="0"/>
              <a:t> específicas mantém a </a:t>
            </a:r>
            <a:r>
              <a:rPr lang="pt-BR" sz="2800" dirty="0" err="1"/>
              <a:t>branch</a:t>
            </a:r>
            <a:r>
              <a:rPr lang="pt-BR" sz="2800" dirty="0"/>
              <a:t> local </a:t>
            </a:r>
            <a:r>
              <a:rPr lang="pt-BR" sz="2800" i="1" dirty="0" err="1"/>
              <a:t>master</a:t>
            </a:r>
            <a:r>
              <a:rPr lang="pt-BR" sz="2800" dirty="0"/>
              <a:t> estável, porém existe o risco de adiar demais a integração entre os códigos das novas </a:t>
            </a:r>
            <a:r>
              <a:rPr lang="pt-BR" sz="2800" i="1" dirty="0" err="1"/>
              <a:t>features</a:t>
            </a:r>
            <a:r>
              <a:rPr lang="pt-BR" sz="2800" dirty="0"/>
              <a:t>, levando a defeitos que deixam clientes insatisfeitos.</a:t>
            </a:r>
          </a:p>
        </p:txBody>
      </p:sp>
    </p:spTree>
    <p:extLst>
      <p:ext uri="{BB962C8B-B14F-4D97-AF65-F5344CB8AC3E}">
        <p14:creationId xmlns:p14="http://schemas.microsoft.com/office/powerpoint/2010/main" val="32824180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Criar uma </a:t>
            </a:r>
            <a:r>
              <a:rPr lang="pt-BR" sz="2800" i="1" dirty="0" err="1"/>
              <a:t>branch</a:t>
            </a:r>
            <a:r>
              <a:rPr lang="pt-BR" sz="2800" i="1" dirty="0"/>
              <a:t> </a:t>
            </a:r>
            <a:r>
              <a:rPr lang="pt-BR" sz="2800" i="1" dirty="0" err="1"/>
              <a:t>inprogress</a:t>
            </a:r>
            <a:r>
              <a:rPr lang="pt-BR" sz="2800" i="1" dirty="0"/>
              <a:t> para código em desenvolvimento</a:t>
            </a:r>
            <a:r>
              <a:rPr lang="pt-BR" sz="2800" dirty="0"/>
              <a:t> evita integração tardia. É uma </a:t>
            </a:r>
            <a:r>
              <a:rPr lang="pt-BR" sz="2800" dirty="0" err="1"/>
              <a:t>branch</a:t>
            </a:r>
            <a:r>
              <a:rPr lang="pt-BR" sz="2800" dirty="0"/>
              <a:t> de longo prazo, existente enquanto o projeto estiver sendo desenvolvido. A </a:t>
            </a:r>
            <a:r>
              <a:rPr lang="pt-BR" sz="2800" dirty="0" err="1"/>
              <a:t>branch</a:t>
            </a:r>
            <a:r>
              <a:rPr lang="pt-BR" sz="2800" dirty="0"/>
              <a:t> </a:t>
            </a:r>
            <a:r>
              <a:rPr lang="pt-BR" sz="2800" i="1" dirty="0" err="1"/>
              <a:t>master</a:t>
            </a:r>
            <a:r>
              <a:rPr lang="pt-BR" sz="2800" dirty="0"/>
              <a:t> teria código pronto para entrega, e </a:t>
            </a:r>
            <a:r>
              <a:rPr lang="pt-BR" sz="2800" dirty="0" err="1"/>
              <a:t>branch</a:t>
            </a:r>
            <a:r>
              <a:rPr lang="pt-BR" sz="2800" dirty="0"/>
              <a:t> </a:t>
            </a:r>
            <a:r>
              <a:rPr lang="pt-BR" sz="2800" i="1" dirty="0" err="1"/>
              <a:t>inprogress</a:t>
            </a:r>
            <a:r>
              <a:rPr lang="pt-BR" sz="2800" dirty="0"/>
              <a:t> teria código para a próxima entrega. Caso um ponto estável exista no novo código, um merge da </a:t>
            </a:r>
            <a:r>
              <a:rPr lang="pt-BR" sz="2800" i="1" dirty="0" err="1"/>
              <a:t>inprogress</a:t>
            </a:r>
            <a:r>
              <a:rPr lang="pt-BR" sz="2800" dirty="0"/>
              <a:t> seria feito na </a:t>
            </a:r>
            <a:r>
              <a:rPr lang="pt-BR" sz="2800" i="1" dirty="0" err="1"/>
              <a:t>master</a:t>
            </a:r>
            <a:r>
              <a:rPr lang="pt-BR" sz="2800" i="1" dirty="0"/>
              <a:t>.</a:t>
            </a:r>
            <a:endParaRPr lang="pt-BR" sz="2800" dirty="0"/>
          </a:p>
        </p:txBody>
      </p:sp>
    </p:spTree>
    <p:extLst>
      <p:ext uri="{BB962C8B-B14F-4D97-AF65-F5344CB8AC3E}">
        <p14:creationId xmlns:p14="http://schemas.microsoft.com/office/powerpoint/2010/main" val="263882375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partir da </a:t>
            </a:r>
            <a:r>
              <a:rPr lang="pt-BR" sz="2800" dirty="0" err="1"/>
              <a:t>branch</a:t>
            </a:r>
            <a:r>
              <a:rPr lang="pt-BR" sz="2800" dirty="0"/>
              <a:t> </a:t>
            </a:r>
            <a:r>
              <a:rPr lang="pt-BR" sz="2800" i="1" dirty="0" err="1"/>
              <a:t>inprogress</a:t>
            </a:r>
            <a:r>
              <a:rPr lang="pt-BR" sz="2800" dirty="0"/>
              <a:t>, é possível criar </a:t>
            </a:r>
            <a:r>
              <a:rPr lang="pt-BR" sz="2800" dirty="0" err="1"/>
              <a:t>branchs</a:t>
            </a:r>
            <a:r>
              <a:rPr lang="pt-BR" sz="2800" dirty="0"/>
              <a:t> por </a:t>
            </a:r>
            <a:r>
              <a:rPr lang="pt-BR" sz="2800" i="1" dirty="0" err="1"/>
              <a:t>features</a:t>
            </a:r>
            <a:r>
              <a:rPr lang="pt-BR" sz="2800" dirty="0"/>
              <a:t>. Um merge precoce das </a:t>
            </a:r>
            <a:r>
              <a:rPr lang="pt-BR" sz="2800" dirty="0" err="1"/>
              <a:t>branches</a:t>
            </a:r>
            <a:r>
              <a:rPr lang="pt-BR" sz="2800" dirty="0"/>
              <a:t> das </a:t>
            </a:r>
            <a:r>
              <a:rPr lang="pt-BR" sz="2800" i="1" dirty="0" err="1"/>
              <a:t>features</a:t>
            </a:r>
            <a:r>
              <a:rPr lang="pt-BR" sz="2800" i="1" dirty="0"/>
              <a:t> </a:t>
            </a:r>
            <a:r>
              <a:rPr lang="pt-BR" sz="2800" dirty="0"/>
              <a:t>seria feito periodicamente, mesmo antes do código estar finalizado, evitando integração tardia e evitaria afetar a </a:t>
            </a:r>
            <a:r>
              <a:rPr lang="pt-BR" sz="2800" dirty="0" err="1"/>
              <a:t>branch</a:t>
            </a:r>
            <a:r>
              <a:rPr lang="pt-BR" sz="2800" dirty="0"/>
              <a:t> </a:t>
            </a:r>
            <a:r>
              <a:rPr lang="pt-BR" sz="2800" i="1" dirty="0" err="1"/>
              <a:t>master</a:t>
            </a:r>
            <a:r>
              <a:rPr lang="pt-BR" sz="2800" dirty="0"/>
              <a:t>.</a:t>
            </a:r>
          </a:p>
        </p:txBody>
      </p:sp>
    </p:spTree>
    <p:extLst>
      <p:ext uri="{BB962C8B-B14F-4D97-AF65-F5344CB8AC3E}">
        <p14:creationId xmlns:p14="http://schemas.microsoft.com/office/powerpoint/2010/main" val="33677579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228397"/>
            <a:ext cx="8192022" cy="4401205"/>
          </a:xfrm>
          <a:prstGeom prst="rect">
            <a:avLst/>
          </a:prstGeom>
          <a:noFill/>
        </p:spPr>
        <p:txBody>
          <a:bodyPr wrap="square" rtlCol="0">
            <a:spAutoFit/>
          </a:bodyPr>
          <a:lstStyle/>
          <a:p>
            <a:pPr marL="457200" indent="-457200" algn="just">
              <a:buFont typeface="Arial" panose="020B0604020202020204" pitchFamily="34" charset="0"/>
              <a:buChar char="•"/>
            </a:pPr>
            <a:r>
              <a:rPr lang="pt-BR" sz="2800" i="1" dirty="0" err="1"/>
              <a:t>Branches</a:t>
            </a:r>
            <a:r>
              <a:rPr lang="pt-BR" sz="2800" i="1" dirty="0"/>
              <a:t> de release</a:t>
            </a:r>
            <a:r>
              <a:rPr lang="pt-BR" sz="2800" dirty="0"/>
              <a:t> são interessantes para </a:t>
            </a:r>
            <a:r>
              <a:rPr lang="pt-BR" sz="2800" dirty="0" err="1"/>
              <a:t>commitar</a:t>
            </a:r>
            <a:r>
              <a:rPr lang="pt-BR" sz="2800" dirty="0"/>
              <a:t> código referente a determinada entrega, e seriam criadas a partir da </a:t>
            </a:r>
            <a:r>
              <a:rPr lang="pt-BR" sz="2800" dirty="0" err="1"/>
              <a:t>branch</a:t>
            </a:r>
            <a:r>
              <a:rPr lang="pt-BR" sz="2800" dirty="0"/>
              <a:t> </a:t>
            </a:r>
            <a:r>
              <a:rPr lang="pt-BR" sz="2800" i="1" dirty="0" err="1"/>
              <a:t>inprogress</a:t>
            </a:r>
            <a:r>
              <a:rPr lang="pt-BR" sz="2800" dirty="0"/>
              <a:t>. Nessas </a:t>
            </a:r>
            <a:r>
              <a:rPr lang="pt-BR" sz="2800" dirty="0" err="1"/>
              <a:t>branches</a:t>
            </a:r>
            <a:r>
              <a:rPr lang="pt-BR" sz="2800" dirty="0"/>
              <a:t> de </a:t>
            </a:r>
            <a:r>
              <a:rPr lang="pt-BR" sz="2800" i="1" dirty="0"/>
              <a:t>release</a:t>
            </a:r>
            <a:r>
              <a:rPr lang="pt-BR" sz="2800" dirty="0"/>
              <a:t> poderiam ser </a:t>
            </a:r>
            <a:r>
              <a:rPr lang="pt-BR" sz="2800" dirty="0" err="1"/>
              <a:t>commitados</a:t>
            </a:r>
            <a:r>
              <a:rPr lang="pt-BR" sz="2800" dirty="0"/>
              <a:t> códigos necessários para preparar uma entrega.</a:t>
            </a:r>
            <a:r>
              <a:rPr lang="pt-BR" sz="2800" i="1" dirty="0"/>
              <a:t> </a:t>
            </a:r>
            <a:r>
              <a:rPr lang="pt-BR" sz="2800" dirty="0"/>
              <a:t>Seriam </a:t>
            </a:r>
            <a:r>
              <a:rPr lang="pt-BR" sz="2800" dirty="0" err="1"/>
              <a:t>branches</a:t>
            </a:r>
            <a:r>
              <a:rPr lang="pt-BR" sz="2800" dirty="0"/>
              <a:t> de curto prazo, e podem ser deletadas quando não existir mais sentido. </a:t>
            </a:r>
          </a:p>
          <a:p>
            <a:pPr marL="457200" indent="-457200" algn="just">
              <a:buFont typeface="Arial" panose="020B0604020202020204" pitchFamily="34" charset="0"/>
              <a:buChar char="•"/>
            </a:pPr>
            <a:r>
              <a:rPr lang="pt-BR" sz="2800" dirty="0"/>
              <a:t>Os </a:t>
            </a:r>
            <a:r>
              <a:rPr lang="pt-BR" sz="2800" dirty="0" err="1"/>
              <a:t>commits</a:t>
            </a:r>
            <a:r>
              <a:rPr lang="pt-BR" sz="2800" dirty="0"/>
              <a:t> das correções feitas nessas </a:t>
            </a:r>
            <a:r>
              <a:rPr lang="pt-BR" sz="2800" dirty="0" err="1"/>
              <a:t>branches</a:t>
            </a:r>
            <a:r>
              <a:rPr lang="pt-BR" sz="2800" dirty="0"/>
              <a:t> de </a:t>
            </a:r>
            <a:r>
              <a:rPr lang="pt-BR" sz="2800" i="1" dirty="0"/>
              <a:t>release</a:t>
            </a:r>
            <a:r>
              <a:rPr lang="pt-BR" sz="2800" dirty="0"/>
              <a:t> precisariam ser aplicados na </a:t>
            </a:r>
            <a:r>
              <a:rPr lang="pt-BR" sz="2800" i="1" dirty="0" err="1"/>
              <a:t>master</a:t>
            </a:r>
            <a:r>
              <a:rPr lang="pt-BR" sz="2800" i="1" dirty="0"/>
              <a:t> </a:t>
            </a:r>
            <a:r>
              <a:rPr lang="pt-BR" sz="2800" dirty="0"/>
              <a:t>e </a:t>
            </a:r>
            <a:r>
              <a:rPr lang="pt-BR" sz="2800" i="1" dirty="0" err="1"/>
              <a:t>inprogress</a:t>
            </a:r>
            <a:r>
              <a:rPr lang="pt-BR" sz="2800" dirty="0"/>
              <a:t> através de um merge.</a:t>
            </a:r>
          </a:p>
        </p:txBody>
      </p:sp>
    </p:spTree>
    <p:extLst>
      <p:ext uri="{BB962C8B-B14F-4D97-AF65-F5344CB8AC3E}">
        <p14:creationId xmlns:p14="http://schemas.microsoft.com/office/powerpoint/2010/main" val="411549867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bugs e correções urgentes, que afetam versões em produções, </a:t>
            </a:r>
            <a:r>
              <a:rPr lang="pt-BR" sz="2800" dirty="0" err="1"/>
              <a:t>branches</a:t>
            </a:r>
            <a:r>
              <a:rPr lang="pt-BR" sz="2800" dirty="0"/>
              <a:t> de </a:t>
            </a:r>
            <a:r>
              <a:rPr lang="pt-BR" sz="2800" i="1" dirty="0" err="1"/>
              <a:t>hotfix</a:t>
            </a:r>
            <a:r>
              <a:rPr lang="pt-BR" sz="2800" dirty="0"/>
              <a:t> podem ser criadas. Correções podem ser feitas nessas </a:t>
            </a:r>
            <a:r>
              <a:rPr lang="pt-BR" sz="2800" dirty="0" err="1"/>
              <a:t>branches</a:t>
            </a:r>
            <a:r>
              <a:rPr lang="pt-BR" sz="2800" dirty="0"/>
              <a:t>, e quando finalizadas, um merge na </a:t>
            </a:r>
            <a:r>
              <a:rPr lang="pt-BR" sz="2800" dirty="0" err="1"/>
              <a:t>branch</a:t>
            </a:r>
            <a:r>
              <a:rPr lang="pt-BR" sz="2800" dirty="0"/>
              <a:t> </a:t>
            </a:r>
            <a:r>
              <a:rPr lang="pt-BR" sz="2800" i="1" dirty="0" err="1"/>
              <a:t>master</a:t>
            </a:r>
            <a:r>
              <a:rPr lang="pt-BR" sz="2800" dirty="0"/>
              <a:t> é feito. Também é importante efetuar um merge na </a:t>
            </a:r>
            <a:r>
              <a:rPr lang="pt-BR" sz="2800" dirty="0" err="1"/>
              <a:t>branch</a:t>
            </a:r>
            <a:r>
              <a:rPr lang="pt-BR" sz="2800" dirty="0"/>
              <a:t> </a:t>
            </a:r>
            <a:r>
              <a:rPr lang="pt-BR" sz="2800" i="1" dirty="0" err="1"/>
              <a:t>inprogress</a:t>
            </a:r>
            <a:r>
              <a:rPr lang="pt-BR" sz="2800" dirty="0"/>
              <a:t>, para obter a correção do código.</a:t>
            </a:r>
          </a:p>
          <a:p>
            <a:pPr marL="457200" indent="-457200" algn="just">
              <a:buFont typeface="Arial" panose="020B0604020202020204" pitchFamily="34" charset="0"/>
              <a:buChar char="•"/>
            </a:pPr>
            <a:r>
              <a:rPr lang="pt-BR" sz="2800" dirty="0"/>
              <a:t>Uma </a:t>
            </a:r>
            <a:r>
              <a:rPr lang="pt-BR" sz="2800" dirty="0" err="1"/>
              <a:t>branch</a:t>
            </a:r>
            <a:r>
              <a:rPr lang="pt-BR" sz="2800" dirty="0"/>
              <a:t> de </a:t>
            </a:r>
            <a:r>
              <a:rPr lang="pt-BR" sz="2800" i="1" dirty="0" err="1"/>
              <a:t>hotfix</a:t>
            </a:r>
            <a:r>
              <a:rPr lang="pt-BR" sz="2800" dirty="0"/>
              <a:t> é de curto prazo, e depois do merge, pode ser apagada.</a:t>
            </a:r>
          </a:p>
        </p:txBody>
      </p:sp>
    </p:spTree>
    <p:extLst>
      <p:ext uri="{BB962C8B-B14F-4D97-AF65-F5344CB8AC3E}">
        <p14:creationId xmlns:p14="http://schemas.microsoft.com/office/powerpoint/2010/main" val="299409584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951398"/>
            <a:ext cx="8192022" cy="4955203"/>
          </a:xfrm>
          <a:prstGeom prst="rect">
            <a:avLst/>
          </a:prstGeom>
          <a:noFill/>
        </p:spPr>
        <p:txBody>
          <a:bodyPr wrap="square" rtlCol="0">
            <a:spAutoFit/>
          </a:bodyPr>
          <a:lstStyle/>
          <a:p>
            <a:pPr algn="just"/>
            <a:r>
              <a:rPr lang="pt-BR" sz="3200" b="1" dirty="0"/>
              <a:t>Quando utilizar?</a:t>
            </a:r>
            <a:endParaRPr lang="pt-BR" sz="3200" dirty="0"/>
          </a:p>
          <a:p>
            <a:pPr algn="just"/>
            <a:endParaRPr lang="pt-BR" sz="3200" b="1" dirty="0"/>
          </a:p>
          <a:p>
            <a:pPr marL="457200" indent="-457200" algn="just">
              <a:buFont typeface="Arial" panose="020B0604020202020204" pitchFamily="34" charset="0"/>
              <a:buChar char="•"/>
            </a:pPr>
            <a:r>
              <a:rPr lang="pt-BR" sz="2800" dirty="0"/>
              <a:t>Em projetos complexos, com várias entregas realizadas e várias </a:t>
            </a:r>
            <a:r>
              <a:rPr lang="pt-BR" sz="2800" i="1" dirty="0" err="1"/>
              <a:t>features</a:t>
            </a:r>
            <a:r>
              <a:rPr lang="pt-BR" sz="2800" dirty="0"/>
              <a:t> em desenvolvimento. A equipe DEVE ter um bom domínio do </a:t>
            </a:r>
            <a:r>
              <a:rPr lang="pt-BR" sz="2800" dirty="0" err="1"/>
              <a:t>Git</a:t>
            </a:r>
            <a:r>
              <a:rPr lang="pt-BR" sz="2800" dirty="0"/>
              <a:t>.</a:t>
            </a:r>
          </a:p>
          <a:p>
            <a:pPr marL="457200" indent="-457200" algn="just">
              <a:buFont typeface="Arial" panose="020B0604020202020204" pitchFamily="34" charset="0"/>
              <a:buChar char="•"/>
            </a:pPr>
            <a:r>
              <a:rPr lang="pt-BR" sz="2800" dirty="0" err="1"/>
              <a:t>Branches</a:t>
            </a:r>
            <a:r>
              <a:rPr lang="pt-BR" sz="2800" dirty="0"/>
              <a:t> por etapa de desenvolvimento deixa o trabalho organizado, servindo como uma </a:t>
            </a:r>
            <a:r>
              <a:rPr lang="pt-BR" sz="2800" dirty="0" err="1"/>
              <a:t>branch</a:t>
            </a:r>
            <a:r>
              <a:rPr lang="pt-BR" sz="2800" dirty="0"/>
              <a:t> de integração para as diferentes </a:t>
            </a:r>
            <a:r>
              <a:rPr lang="pt-BR" sz="2800" dirty="0" err="1"/>
              <a:t>branches</a:t>
            </a:r>
            <a:r>
              <a:rPr lang="pt-BR" sz="2800" dirty="0"/>
              <a:t> de </a:t>
            </a:r>
            <a:r>
              <a:rPr lang="pt-BR" sz="2800" i="1" dirty="0" err="1"/>
              <a:t>features</a:t>
            </a:r>
            <a:r>
              <a:rPr lang="pt-BR" sz="2800" dirty="0"/>
              <a:t>. A </a:t>
            </a:r>
            <a:r>
              <a:rPr lang="pt-BR" sz="2800" dirty="0" err="1"/>
              <a:t>branch</a:t>
            </a:r>
            <a:r>
              <a:rPr lang="pt-BR" sz="2800" dirty="0"/>
              <a:t> </a:t>
            </a:r>
            <a:r>
              <a:rPr lang="pt-BR" sz="2800" i="1" dirty="0" err="1"/>
              <a:t>master</a:t>
            </a:r>
            <a:r>
              <a:rPr lang="pt-BR" sz="2800" dirty="0"/>
              <a:t> não é afetada pelo dia a dia, ficando estável e com código novo durante a entrega e correções urgentes.</a:t>
            </a:r>
          </a:p>
        </p:txBody>
      </p:sp>
    </p:spTree>
    <p:extLst>
      <p:ext uri="{BB962C8B-B14F-4D97-AF65-F5344CB8AC3E}">
        <p14:creationId xmlns:p14="http://schemas.microsoft.com/office/powerpoint/2010/main" val="2333009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2459504"/>
            <a:ext cx="8192022" cy="1938992"/>
          </a:xfrm>
          <a:prstGeom prst="rect">
            <a:avLst/>
          </a:prstGeom>
          <a:noFill/>
        </p:spPr>
        <p:txBody>
          <a:bodyPr wrap="square" rtlCol="0">
            <a:spAutoFit/>
          </a:bodyPr>
          <a:lstStyle/>
          <a:p>
            <a:pPr algn="just"/>
            <a:r>
              <a:rPr lang="pt-BR" sz="3200" b="1" dirty="0"/>
              <a:t>Quando utilizar?</a:t>
            </a:r>
            <a:endParaRPr lang="pt-BR" sz="3200" dirty="0"/>
          </a:p>
          <a:p>
            <a:pPr algn="just"/>
            <a:endParaRPr lang="pt-BR" sz="3200" b="1" dirty="0"/>
          </a:p>
          <a:p>
            <a:pPr marL="457200" indent="-457200" algn="just">
              <a:buFont typeface="Arial" panose="020B0604020202020204" pitchFamily="34" charset="0"/>
              <a:buChar char="•"/>
            </a:pPr>
            <a:r>
              <a:rPr lang="pt-BR" sz="2800" dirty="0"/>
              <a:t>Ajustes e código a preparar ficam nas </a:t>
            </a:r>
            <a:r>
              <a:rPr lang="pt-BR" sz="2800" dirty="0" err="1"/>
              <a:t>branches</a:t>
            </a:r>
            <a:r>
              <a:rPr lang="pt-BR" sz="2800" dirty="0"/>
              <a:t> de </a:t>
            </a:r>
            <a:r>
              <a:rPr lang="pt-BR" sz="2800" i="1" dirty="0"/>
              <a:t>release</a:t>
            </a:r>
            <a:r>
              <a:rPr lang="pt-BR" sz="2800" dirty="0"/>
              <a:t>. Bugs urgentes ficam nas </a:t>
            </a:r>
            <a:r>
              <a:rPr lang="pt-BR" sz="2800" dirty="0" err="1"/>
              <a:t>branches</a:t>
            </a:r>
            <a:r>
              <a:rPr lang="pt-BR" sz="2800" dirty="0"/>
              <a:t> de </a:t>
            </a:r>
            <a:r>
              <a:rPr lang="pt-BR" sz="2800" i="1" dirty="0" err="1"/>
              <a:t>hotfix</a:t>
            </a:r>
            <a:r>
              <a:rPr lang="pt-BR" sz="2800" dirty="0"/>
              <a:t>.</a:t>
            </a:r>
          </a:p>
        </p:txBody>
      </p:sp>
    </p:spTree>
    <p:extLst>
      <p:ext uri="{BB962C8B-B14F-4D97-AF65-F5344CB8AC3E}">
        <p14:creationId xmlns:p14="http://schemas.microsoft.com/office/powerpoint/2010/main" val="24539593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382286"/>
            <a:ext cx="8192022" cy="4093428"/>
          </a:xfrm>
          <a:prstGeom prst="rect">
            <a:avLst/>
          </a:prstGeom>
          <a:noFill/>
        </p:spPr>
        <p:txBody>
          <a:bodyPr wrap="square" rtlCol="0">
            <a:spAutoFit/>
          </a:bodyPr>
          <a:lstStyle/>
          <a:p>
            <a:pPr algn="just"/>
            <a:r>
              <a:rPr lang="pt-BR" sz="3200" b="1" dirty="0"/>
              <a:t>Vantagens</a:t>
            </a:r>
            <a:endParaRPr lang="pt-BR" sz="3200" dirty="0"/>
          </a:p>
          <a:p>
            <a:pPr algn="just"/>
            <a:endParaRPr lang="pt-BR" sz="3200" b="1" dirty="0"/>
          </a:p>
          <a:p>
            <a:pPr marL="457200" indent="-457200" algn="just">
              <a:buFont typeface="Arial" panose="020B0604020202020204" pitchFamily="34" charset="0"/>
              <a:buChar char="•"/>
            </a:pPr>
            <a:r>
              <a:rPr lang="pt-BR" sz="2800" dirty="0" err="1"/>
              <a:t>Branch</a:t>
            </a:r>
            <a:r>
              <a:rPr lang="pt-BR" sz="2800" i="1" dirty="0"/>
              <a:t> </a:t>
            </a:r>
            <a:r>
              <a:rPr lang="pt-BR" sz="2800" i="1" dirty="0" err="1"/>
              <a:t>master</a:t>
            </a:r>
            <a:r>
              <a:rPr lang="pt-BR" sz="2800" dirty="0"/>
              <a:t> estável, pode ser utilizada para disparar implantações automáticas de software;</a:t>
            </a:r>
          </a:p>
          <a:p>
            <a:pPr marL="457200" indent="-457200" algn="just">
              <a:buFont typeface="Arial" panose="020B0604020202020204" pitchFamily="34" charset="0"/>
              <a:buChar char="•"/>
            </a:pPr>
            <a:r>
              <a:rPr lang="pt-BR" sz="2800" dirty="0"/>
              <a:t>Conflitos ou erros das novas </a:t>
            </a:r>
            <a:r>
              <a:rPr lang="pt-BR" sz="2800" i="1" dirty="0" err="1"/>
              <a:t>features</a:t>
            </a:r>
            <a:r>
              <a:rPr lang="pt-BR" sz="2800" dirty="0"/>
              <a:t> são descobertas previamente ao mesclar as </a:t>
            </a:r>
            <a:r>
              <a:rPr lang="pt-BR" sz="2800" dirty="0" err="1"/>
              <a:t>branches</a:t>
            </a:r>
            <a:r>
              <a:rPr lang="pt-BR" sz="2800" dirty="0"/>
              <a:t> das </a:t>
            </a:r>
            <a:r>
              <a:rPr lang="pt-BR" sz="2800" i="1" dirty="0" err="1"/>
              <a:t>features</a:t>
            </a:r>
            <a:r>
              <a:rPr lang="pt-BR" sz="2800" i="1" dirty="0"/>
              <a:t> </a:t>
            </a:r>
            <a:r>
              <a:rPr lang="pt-BR" sz="2800" dirty="0"/>
              <a:t>na </a:t>
            </a:r>
            <a:r>
              <a:rPr lang="pt-BR" sz="2800" dirty="0" err="1"/>
              <a:t>branch</a:t>
            </a:r>
            <a:r>
              <a:rPr lang="pt-BR" sz="2800" dirty="0"/>
              <a:t> </a:t>
            </a:r>
            <a:r>
              <a:rPr lang="pt-BR" sz="2800" i="1" dirty="0" err="1"/>
              <a:t>inprogress</a:t>
            </a:r>
            <a:r>
              <a:rPr lang="pt-BR" sz="2800" dirty="0"/>
              <a:t> periodicamente;</a:t>
            </a:r>
          </a:p>
          <a:p>
            <a:pPr marL="457200" indent="-457200" algn="just">
              <a:buFont typeface="Arial" panose="020B0604020202020204" pitchFamily="34" charset="0"/>
              <a:buChar char="•"/>
            </a:pPr>
            <a:r>
              <a:rPr lang="pt-BR" sz="2800" dirty="0"/>
              <a:t>Revisões do código das </a:t>
            </a:r>
            <a:r>
              <a:rPr lang="pt-BR" sz="2800" i="1" dirty="0" err="1"/>
              <a:t>features</a:t>
            </a:r>
            <a:r>
              <a:rPr lang="pt-BR" sz="2800" i="1" dirty="0"/>
              <a:t> </a:t>
            </a:r>
            <a:r>
              <a:rPr lang="pt-BR" sz="2800" dirty="0"/>
              <a:t>são fáceis de realizar por conta das </a:t>
            </a:r>
            <a:r>
              <a:rPr lang="pt-BR" sz="2800" dirty="0" err="1"/>
              <a:t>branches</a:t>
            </a:r>
            <a:r>
              <a:rPr lang="pt-BR" sz="2800" dirty="0"/>
              <a:t> de </a:t>
            </a:r>
            <a:r>
              <a:rPr lang="pt-BR" sz="2800" i="1" dirty="0" err="1"/>
              <a:t>features</a:t>
            </a:r>
            <a:r>
              <a:rPr lang="pt-BR" sz="2800" i="1" dirty="0"/>
              <a:t>;</a:t>
            </a:r>
            <a:endParaRPr lang="pt-BR" sz="2800" dirty="0"/>
          </a:p>
        </p:txBody>
      </p:sp>
    </p:spTree>
    <p:extLst>
      <p:ext uri="{BB962C8B-B14F-4D97-AF65-F5344CB8AC3E}">
        <p14:creationId xmlns:p14="http://schemas.microsoft.com/office/powerpoint/2010/main" val="28009227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166842"/>
            <a:ext cx="8192022" cy="4524315"/>
          </a:xfrm>
          <a:prstGeom prst="rect">
            <a:avLst/>
          </a:prstGeom>
          <a:noFill/>
        </p:spPr>
        <p:txBody>
          <a:bodyPr wrap="square" rtlCol="0">
            <a:spAutoFit/>
          </a:bodyPr>
          <a:lstStyle/>
          <a:p>
            <a:pPr algn="just"/>
            <a:r>
              <a:rPr lang="pt-BR" sz="3200" b="1" dirty="0"/>
              <a:t>Vantagens</a:t>
            </a:r>
            <a:endParaRPr lang="pt-BR" sz="3200" dirty="0"/>
          </a:p>
          <a:p>
            <a:pPr algn="just"/>
            <a:endParaRPr lang="pt-BR" sz="3200" b="1" dirty="0"/>
          </a:p>
          <a:p>
            <a:pPr marL="457200" indent="-457200" algn="just">
              <a:buFont typeface="Arial" panose="020B0604020202020204" pitchFamily="34" charset="0"/>
              <a:buChar char="•"/>
            </a:pPr>
            <a:r>
              <a:rPr lang="pt-BR" sz="2800" dirty="0"/>
              <a:t>É possível entregar apenas parte das </a:t>
            </a:r>
            <a:r>
              <a:rPr lang="pt-BR" sz="2800" i="1" dirty="0" err="1"/>
              <a:t>features</a:t>
            </a:r>
            <a:r>
              <a:rPr lang="pt-BR" sz="2800" dirty="0"/>
              <a:t>, apenas deixando o código isolado na </a:t>
            </a:r>
            <a:r>
              <a:rPr lang="pt-BR" sz="2800" dirty="0" err="1"/>
              <a:t>branch</a:t>
            </a:r>
            <a:r>
              <a:rPr lang="pt-BR" sz="2800" dirty="0"/>
              <a:t> da </a:t>
            </a:r>
            <a:r>
              <a:rPr lang="pt-BR" sz="2800" i="1" dirty="0" err="1"/>
              <a:t>feature</a:t>
            </a:r>
            <a:r>
              <a:rPr lang="pt-BR" sz="2800" dirty="0"/>
              <a:t> que não irá entrar na nova versão, mas pode ser um desafio se integrações periódicas na </a:t>
            </a:r>
            <a:r>
              <a:rPr lang="pt-BR" sz="2800" i="1" dirty="0" err="1"/>
              <a:t>inprogress</a:t>
            </a:r>
            <a:r>
              <a:rPr lang="pt-BR" sz="2800" i="1" dirty="0"/>
              <a:t>;</a:t>
            </a:r>
          </a:p>
          <a:p>
            <a:pPr marL="457200" indent="-457200" algn="just">
              <a:buFont typeface="Arial" panose="020B0604020202020204" pitchFamily="34" charset="0"/>
              <a:buChar char="•"/>
            </a:pPr>
            <a:r>
              <a:rPr lang="pt-BR" sz="2800" dirty="0"/>
              <a:t>Correções urgentes ficam nas </a:t>
            </a:r>
            <a:r>
              <a:rPr lang="pt-BR" sz="2800" dirty="0" err="1"/>
              <a:t>branches</a:t>
            </a:r>
            <a:r>
              <a:rPr lang="pt-BR" sz="2800" dirty="0"/>
              <a:t> de </a:t>
            </a:r>
            <a:r>
              <a:rPr lang="pt-BR" sz="2800" i="1" dirty="0" err="1"/>
              <a:t>hotfix</a:t>
            </a:r>
            <a:r>
              <a:rPr lang="pt-BR" sz="2800" dirty="0"/>
              <a:t>.</a:t>
            </a:r>
          </a:p>
          <a:p>
            <a:pPr marL="457200" indent="-457200" algn="just">
              <a:buFont typeface="Arial" panose="020B0604020202020204" pitchFamily="34" charset="0"/>
              <a:buChar char="•"/>
            </a:pPr>
            <a:r>
              <a:rPr lang="pt-BR" sz="2800" dirty="0"/>
              <a:t>Preparação de uma nova versão e ajustes finos antes da liberação podem ser feitos em uma </a:t>
            </a:r>
            <a:r>
              <a:rPr lang="pt-BR" sz="2800" dirty="0" err="1"/>
              <a:t>branch</a:t>
            </a:r>
            <a:r>
              <a:rPr lang="pt-BR" sz="2800" dirty="0"/>
              <a:t> de </a:t>
            </a:r>
            <a:r>
              <a:rPr lang="pt-BR" sz="2800" i="1" dirty="0"/>
              <a:t>release</a:t>
            </a:r>
            <a:r>
              <a:rPr lang="pt-BR" sz="2800" dirty="0"/>
              <a:t>.</a:t>
            </a:r>
          </a:p>
        </p:txBody>
      </p:sp>
    </p:spTree>
    <p:extLst>
      <p:ext uri="{BB962C8B-B14F-4D97-AF65-F5344CB8AC3E}">
        <p14:creationId xmlns:p14="http://schemas.microsoft.com/office/powerpoint/2010/main" val="186449339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endParaRPr lang="pt-BR" sz="3200" dirty="0"/>
          </a:p>
          <a:p>
            <a:pPr algn="just"/>
            <a:endParaRPr lang="pt-BR" sz="3200" b="1" dirty="0"/>
          </a:p>
          <a:p>
            <a:pPr marL="457200" indent="-457200" algn="just">
              <a:buFont typeface="Arial" panose="020B0604020202020204" pitchFamily="34" charset="0"/>
              <a:buChar char="•"/>
            </a:pPr>
            <a:r>
              <a:rPr lang="pt-BR" sz="2800" dirty="0"/>
              <a:t>Equipe precisa dominar </a:t>
            </a:r>
            <a:r>
              <a:rPr lang="pt-BR" sz="2800" dirty="0" err="1"/>
              <a:t>Git</a:t>
            </a:r>
            <a:r>
              <a:rPr lang="pt-BR" sz="2800" dirty="0"/>
              <a:t>;</a:t>
            </a:r>
          </a:p>
          <a:p>
            <a:pPr marL="457200" indent="-457200" algn="just">
              <a:buFont typeface="Arial" panose="020B0604020202020204" pitchFamily="34" charset="0"/>
              <a:buChar char="•"/>
            </a:pPr>
            <a:r>
              <a:rPr lang="pt-BR" sz="2800" dirty="0"/>
              <a:t>Fluxo complexo, sendo melhor utilizado em projetos grandes e/ou em projetos a todo vapor;</a:t>
            </a:r>
          </a:p>
          <a:p>
            <a:pPr marL="457200" indent="-457200" algn="just">
              <a:buFont typeface="Arial" panose="020B0604020202020204" pitchFamily="34" charset="0"/>
              <a:buChar char="•"/>
            </a:pPr>
            <a:r>
              <a:rPr lang="pt-BR" sz="2800" dirty="0"/>
              <a:t>Membros precisam de permissão de </a:t>
            </a:r>
            <a:r>
              <a:rPr lang="pt-BR" sz="2800" dirty="0" err="1"/>
              <a:t>push</a:t>
            </a:r>
            <a:r>
              <a:rPr lang="pt-BR" sz="2800" dirty="0"/>
              <a:t> no repositório central, inviabilizando o uso em projetos open </a:t>
            </a:r>
            <a:r>
              <a:rPr lang="pt-BR" sz="2800" dirty="0" err="1"/>
              <a:t>source</a:t>
            </a:r>
            <a:r>
              <a:rPr lang="pt-BR" sz="2800" dirty="0"/>
              <a:t> e equipes grandes;</a:t>
            </a:r>
          </a:p>
        </p:txBody>
      </p:sp>
    </p:spTree>
    <p:extLst>
      <p:ext uri="{BB962C8B-B14F-4D97-AF65-F5344CB8AC3E}">
        <p14:creationId xmlns:p14="http://schemas.microsoft.com/office/powerpoint/2010/main" val="1292613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210251"/>
            <a:ext cx="8192022" cy="3785652"/>
          </a:xfrm>
          <a:prstGeom prst="rect">
            <a:avLst/>
          </a:prstGeom>
          <a:noFill/>
        </p:spPr>
        <p:txBody>
          <a:bodyPr wrap="square" rtlCol="0">
            <a:spAutoFit/>
          </a:bodyPr>
          <a:lstStyle/>
          <a:p>
            <a:pPr>
              <a:lnSpc>
                <a:spcPct val="150000"/>
              </a:lnSpc>
            </a:pPr>
            <a:endParaRPr lang="x-none" sz="3200" dirty="0"/>
          </a:p>
          <a:p>
            <a:pPr marL="457200" indent="-457200" algn="just">
              <a:lnSpc>
                <a:spcPct val="150000"/>
              </a:lnSpc>
              <a:buFont typeface="Arial" panose="020B0604020202020204" pitchFamily="34" charset="0"/>
              <a:buChar char="•"/>
            </a:pPr>
            <a:r>
              <a:rPr lang="x-none" sz="3200" dirty="0"/>
              <a:t>Insira mais uma linha no arquivo “filmes.txt”:</a:t>
            </a:r>
          </a:p>
          <a:p>
            <a:pPr lvl="1" algn="just">
              <a:lnSpc>
                <a:spcPct val="150000"/>
              </a:lnSpc>
            </a:pPr>
            <a:r>
              <a:rPr lang="x-none" sz="3200" dirty="0"/>
              <a:t>“Hasta la vista, </a:t>
            </a:r>
            <a:r>
              <a:rPr lang="x-none" sz="3200" dirty="0" smtClean="0"/>
              <a:t>baby</a:t>
            </a:r>
            <a:r>
              <a:rPr lang="pt-BR" sz="3200" dirty="0"/>
              <a:t>.</a:t>
            </a:r>
            <a:r>
              <a:rPr lang="x-none" sz="3200" dirty="0" smtClean="0"/>
              <a:t>” </a:t>
            </a:r>
            <a:r>
              <a:rPr lang="x-none" sz="3200" dirty="0"/>
              <a:t>(Exterminador do Futuro 2)</a:t>
            </a:r>
          </a:p>
          <a:p>
            <a:pPr marL="457200" indent="-457200" algn="just">
              <a:lnSpc>
                <a:spcPct val="150000"/>
              </a:lnSpc>
              <a:buFont typeface="Arial" panose="020B0604020202020204" pitchFamily="34" charset="0"/>
              <a:buChar char="•"/>
            </a:pPr>
            <a:r>
              <a:rPr lang="x-none" sz="3200" dirty="0"/>
              <a:t>Execute ‘</a:t>
            </a:r>
            <a:r>
              <a:rPr lang="x-none" sz="3200" dirty="0">
                <a:solidFill>
                  <a:srgbClr val="C00000"/>
                </a:solidFill>
              </a:rPr>
              <a:t>git status</a:t>
            </a:r>
            <a:r>
              <a:rPr lang="x-none" sz="3200" dirty="0"/>
              <a:t>’ novamente:</a:t>
            </a:r>
          </a:p>
        </p:txBody>
      </p:sp>
      <p:sp>
        <p:nvSpPr>
          <p:cNvPr id="3"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ALTERANDO O ARQUIVO</a:t>
            </a:r>
          </a:p>
        </p:txBody>
      </p:sp>
    </p:spTree>
    <p:extLst>
      <p:ext uri="{BB962C8B-B14F-4D97-AF65-F5344CB8AC3E}">
        <p14:creationId xmlns:p14="http://schemas.microsoft.com/office/powerpoint/2010/main" val="85158241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endParaRPr lang="pt-BR" sz="3200" dirty="0"/>
          </a:p>
          <a:p>
            <a:pPr algn="just"/>
            <a:endParaRPr lang="pt-BR" sz="3200" b="1" dirty="0"/>
          </a:p>
          <a:p>
            <a:pPr marL="457200" indent="-457200" algn="just">
              <a:buFont typeface="Arial" panose="020B0604020202020204" pitchFamily="34" charset="0"/>
              <a:buChar char="•"/>
            </a:pPr>
            <a:r>
              <a:rPr lang="pt-BR" sz="2800" dirty="0"/>
              <a:t>Especialistas em integração contínua criticam o uso desse fluxo, argumentando que mesmo com uma </a:t>
            </a:r>
            <a:r>
              <a:rPr lang="pt-BR" sz="2800" dirty="0" err="1"/>
              <a:t>branch</a:t>
            </a:r>
            <a:r>
              <a:rPr lang="pt-BR" sz="2800" i="1" dirty="0"/>
              <a:t> </a:t>
            </a:r>
            <a:r>
              <a:rPr lang="pt-BR" sz="2800" i="1" dirty="0" err="1"/>
              <a:t>inprogress</a:t>
            </a:r>
            <a:r>
              <a:rPr lang="pt-BR" sz="2800" dirty="0"/>
              <a:t>, o código só será integrado efetivamente no momento do merge das funcionalidades na </a:t>
            </a:r>
            <a:r>
              <a:rPr lang="pt-BR" sz="2800" i="1" dirty="0" err="1"/>
              <a:t>inprogress</a:t>
            </a:r>
            <a:r>
              <a:rPr lang="pt-BR" sz="2800" i="1" dirty="0"/>
              <a:t>, </a:t>
            </a:r>
            <a:r>
              <a:rPr lang="pt-BR" sz="2800" dirty="0"/>
              <a:t>e essa integração seria feita tarde demais.</a:t>
            </a:r>
          </a:p>
        </p:txBody>
      </p:sp>
    </p:spTree>
    <p:extLst>
      <p:ext uri="{BB962C8B-B14F-4D97-AF65-F5344CB8AC3E}">
        <p14:creationId xmlns:p14="http://schemas.microsoft.com/office/powerpoint/2010/main" val="23486640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633681"/>
            <a:ext cx="8192022" cy="1569660"/>
          </a:xfrm>
          <a:prstGeom prst="rect">
            <a:avLst/>
          </a:prstGeom>
          <a:noFill/>
        </p:spPr>
        <p:txBody>
          <a:bodyPr wrap="square" rtlCol="0">
            <a:spAutoFit/>
          </a:bodyPr>
          <a:lstStyle/>
          <a:p>
            <a:pPr algn="just"/>
            <a:r>
              <a:rPr lang="pt-BR" sz="3200" b="1" dirty="0"/>
              <a:t>UTILIZANDO BRANCHES POR ETAPA DE DESENVOLVIMENTO COM UM REPOSITÓRIO CENTRAL</a:t>
            </a:r>
          </a:p>
        </p:txBody>
      </p:sp>
      <p:pic>
        <p:nvPicPr>
          <p:cNvPr id="3074" name="Picture 2" descr="page153image49743904">
            <a:extLst>
              <a:ext uri="{FF2B5EF4-FFF2-40B4-BE49-F238E27FC236}">
                <a16:creationId xmlns:a16="http://schemas.microsoft.com/office/drawing/2014/main" xmlns="" id="{C48AD7F8-298D-DE49-A9B6-0D1DA343A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156" y="2566571"/>
            <a:ext cx="6753688" cy="381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9136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Projetos open </a:t>
            </a:r>
            <a:r>
              <a:rPr lang="pt-BR" sz="2800" dirty="0" err="1"/>
              <a:t>source</a:t>
            </a:r>
            <a:r>
              <a:rPr lang="pt-BR" sz="2800" dirty="0"/>
              <a:t> necessita de flexibilidade, que não necessite de permissões de </a:t>
            </a:r>
            <a:r>
              <a:rPr lang="pt-BR" sz="2800" dirty="0" err="1"/>
              <a:t>push</a:t>
            </a:r>
            <a:r>
              <a:rPr lang="pt-BR" sz="2800" dirty="0"/>
              <a:t> para dezenas ou centenas de colaboradores. </a:t>
            </a:r>
          </a:p>
          <a:p>
            <a:pPr marL="457200" indent="-457200" algn="just">
              <a:buFont typeface="Arial" panose="020B0604020202020204" pitchFamily="34" charset="0"/>
              <a:buChar char="•"/>
            </a:pPr>
            <a:r>
              <a:rPr lang="pt-BR" sz="2800" dirty="0"/>
              <a:t>Serviços como o GitHub permitem </a:t>
            </a:r>
            <a:r>
              <a:rPr lang="pt-BR" sz="2800" dirty="0" err="1"/>
              <a:t>forks</a:t>
            </a:r>
            <a:r>
              <a:rPr lang="pt-BR" sz="2800" dirty="0"/>
              <a:t> de um projeto, criando cópias públicas do repositório. Essa cópia fica na web, servindo como repositório remoto do colaborador, e </a:t>
            </a:r>
            <a:r>
              <a:rPr lang="pt-BR" sz="2800" dirty="0" err="1"/>
              <a:t>commits</a:t>
            </a:r>
            <a:r>
              <a:rPr lang="pt-BR" sz="2800" dirty="0"/>
              <a:t> podem ser feitos nessas cópias sem necessitar de permissões de </a:t>
            </a:r>
            <a:r>
              <a:rPr lang="pt-BR" sz="2800" dirty="0" err="1"/>
              <a:t>push</a:t>
            </a:r>
            <a:r>
              <a:rPr lang="pt-BR" sz="2800" dirty="0"/>
              <a:t> para o projeto original.</a:t>
            </a:r>
          </a:p>
        </p:txBody>
      </p:sp>
    </p:spTree>
    <p:extLst>
      <p:ext uri="{BB962C8B-B14F-4D97-AF65-F5344CB8AC3E}">
        <p14:creationId xmlns:p14="http://schemas.microsoft.com/office/powerpoint/2010/main" val="39957205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 repositório local que aponta para o repositório remoto pode ser criado. Após modificações </a:t>
            </a:r>
            <a:r>
              <a:rPr lang="pt-BR" sz="2800" dirty="0" err="1"/>
              <a:t>commitadas</a:t>
            </a:r>
            <a:r>
              <a:rPr lang="pt-BR" sz="2800" dirty="0"/>
              <a:t>, o </a:t>
            </a:r>
            <a:r>
              <a:rPr lang="pt-BR" sz="2800" dirty="0" err="1"/>
              <a:t>push</a:t>
            </a:r>
            <a:r>
              <a:rPr lang="pt-BR" sz="2800" dirty="0"/>
              <a:t> pode ser feito para a cópia do projeto. </a:t>
            </a:r>
          </a:p>
          <a:p>
            <a:pPr marL="457200" indent="-457200" algn="just">
              <a:buFont typeface="Arial" panose="020B0604020202020204" pitchFamily="34" charset="0"/>
              <a:buChar char="•"/>
            </a:pPr>
            <a:r>
              <a:rPr lang="pt-BR" sz="2800" dirty="0"/>
              <a:t>Caso o colaborador esteja satisfeito com o código, pode enviar um </a:t>
            </a:r>
            <a:r>
              <a:rPr lang="pt-BR" sz="2800" i="1" dirty="0" err="1"/>
              <a:t>pull</a:t>
            </a:r>
            <a:r>
              <a:rPr lang="pt-BR" sz="2800" i="1" dirty="0"/>
              <a:t> </a:t>
            </a:r>
            <a:r>
              <a:rPr lang="pt-BR" sz="2800" i="1" dirty="0" err="1"/>
              <a:t>request</a:t>
            </a:r>
            <a:r>
              <a:rPr lang="pt-BR" sz="2800" dirty="0"/>
              <a:t> para o projeto principal. O responsável pelo repositório original pode revisar a cópia pública e sugerir melhorias no código.</a:t>
            </a:r>
          </a:p>
        </p:txBody>
      </p:sp>
    </p:spTree>
    <p:extLst>
      <p:ext uri="{BB962C8B-B14F-4D97-AF65-F5344CB8AC3E}">
        <p14:creationId xmlns:p14="http://schemas.microsoft.com/office/powerpoint/2010/main" val="25490782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228397"/>
            <a:ext cx="8192022" cy="440120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estar satisfeito, o mantenedor do projeto original pode aceitar o </a:t>
            </a:r>
            <a:r>
              <a:rPr lang="pt-BR" sz="2800" dirty="0" err="1"/>
              <a:t>pull</a:t>
            </a:r>
            <a:r>
              <a:rPr lang="pt-BR" sz="2800" dirty="0"/>
              <a:t> </a:t>
            </a:r>
            <a:r>
              <a:rPr lang="pt-BR" sz="2800" dirty="0" err="1"/>
              <a:t>request</a:t>
            </a:r>
            <a:r>
              <a:rPr lang="pt-BR" sz="2800" dirty="0"/>
              <a:t>, aplicando as mudanças no repositório original.</a:t>
            </a:r>
          </a:p>
          <a:p>
            <a:pPr marL="457200" indent="-457200" algn="just">
              <a:buFont typeface="Arial" panose="020B0604020202020204" pitchFamily="34" charset="0"/>
              <a:buChar char="•"/>
            </a:pPr>
            <a:r>
              <a:rPr lang="pt-BR" sz="2800" dirty="0"/>
              <a:t>Uma </a:t>
            </a:r>
            <a:r>
              <a:rPr lang="pt-BR" sz="2800" dirty="0" err="1"/>
              <a:t>branch</a:t>
            </a:r>
            <a:r>
              <a:rPr lang="pt-BR" sz="2800" dirty="0"/>
              <a:t> de </a:t>
            </a:r>
            <a:r>
              <a:rPr lang="pt-BR" sz="2800" i="1" dirty="0" err="1"/>
              <a:t>feature</a:t>
            </a:r>
            <a:r>
              <a:rPr lang="pt-BR" sz="2800" dirty="0"/>
              <a:t>, separada da </a:t>
            </a:r>
            <a:r>
              <a:rPr lang="pt-BR" sz="2800" i="1" dirty="0" err="1"/>
              <a:t>master</a:t>
            </a:r>
            <a:r>
              <a:rPr lang="pt-BR" sz="2800" dirty="0"/>
              <a:t>, é interessante de ser criada para os </a:t>
            </a:r>
            <a:r>
              <a:rPr lang="pt-BR" sz="2800" dirty="0" err="1"/>
              <a:t>commits</a:t>
            </a:r>
            <a:r>
              <a:rPr lang="pt-BR" sz="2800" dirty="0"/>
              <a:t>. Ao aplicar o </a:t>
            </a:r>
            <a:r>
              <a:rPr lang="pt-BR" sz="2800" dirty="0" err="1"/>
              <a:t>pull</a:t>
            </a:r>
            <a:r>
              <a:rPr lang="pt-BR" sz="2800" dirty="0"/>
              <a:t> </a:t>
            </a:r>
            <a:r>
              <a:rPr lang="pt-BR" sz="2800" dirty="0" err="1"/>
              <a:t>request</a:t>
            </a:r>
            <a:r>
              <a:rPr lang="pt-BR" sz="2800" dirty="0"/>
              <a:t>, o mantenedor do projeto original teria os </a:t>
            </a:r>
            <a:r>
              <a:rPr lang="pt-BR" sz="2800" dirty="0" err="1"/>
              <a:t>commits</a:t>
            </a:r>
            <a:r>
              <a:rPr lang="pt-BR" sz="2800" dirty="0"/>
              <a:t> do colaborador em uma </a:t>
            </a:r>
            <a:r>
              <a:rPr lang="pt-BR" sz="2800" dirty="0" err="1"/>
              <a:t>branch</a:t>
            </a:r>
            <a:r>
              <a:rPr lang="pt-BR" sz="2800" dirty="0"/>
              <a:t> separada, podendo </a:t>
            </a:r>
            <a:r>
              <a:rPr lang="pt-BR" sz="2800" dirty="0" err="1"/>
              <a:t>commitar</a:t>
            </a:r>
            <a:r>
              <a:rPr lang="pt-BR" sz="2800" dirty="0"/>
              <a:t> melhorias.</a:t>
            </a:r>
          </a:p>
          <a:p>
            <a:pPr marL="457200" indent="-457200" algn="just">
              <a:buFont typeface="Arial" panose="020B0604020202020204" pitchFamily="34" charset="0"/>
              <a:buChar char="•"/>
            </a:pPr>
            <a:r>
              <a:rPr lang="pt-BR" sz="2800" dirty="0" err="1"/>
              <a:t>Branches</a:t>
            </a:r>
            <a:r>
              <a:rPr lang="pt-BR" sz="2800" dirty="0"/>
              <a:t> por etapa de desenvolvimento é possível para projetos maiores.</a:t>
            </a:r>
          </a:p>
        </p:txBody>
      </p:sp>
    </p:spTree>
    <p:extLst>
      <p:ext uri="{BB962C8B-B14F-4D97-AF65-F5344CB8AC3E}">
        <p14:creationId xmlns:p14="http://schemas.microsoft.com/office/powerpoint/2010/main" val="1808642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Quando utilizar?</a:t>
            </a:r>
          </a:p>
          <a:p>
            <a:pPr algn="just"/>
            <a:endParaRPr lang="pt-BR" sz="2800" dirty="0"/>
          </a:p>
          <a:p>
            <a:pPr marL="457200" indent="-457200" algn="just">
              <a:buFont typeface="Arial" panose="020B0604020202020204" pitchFamily="34" charset="0"/>
              <a:buChar char="•"/>
            </a:pPr>
            <a:r>
              <a:rPr lang="pt-BR" sz="2800" dirty="0"/>
              <a:t>Em projetos open </a:t>
            </a:r>
            <a:r>
              <a:rPr lang="pt-BR" sz="2800" dirty="0" err="1"/>
              <a:t>source</a:t>
            </a:r>
            <a:r>
              <a:rPr lang="pt-BR" sz="2800" dirty="0"/>
              <a:t> de pequeno/médio porte. Em projetos muito grandes, com milhares de colaboradores, a quantidade de </a:t>
            </a:r>
            <a:r>
              <a:rPr lang="pt-BR" sz="2800" dirty="0" err="1"/>
              <a:t>pull</a:t>
            </a:r>
            <a:r>
              <a:rPr lang="pt-BR" sz="2800" dirty="0"/>
              <a:t> </a:t>
            </a:r>
            <a:r>
              <a:rPr lang="pt-BR" sz="2800" dirty="0" err="1"/>
              <a:t>requests</a:t>
            </a:r>
            <a:r>
              <a:rPr lang="pt-BR" sz="2800" dirty="0"/>
              <a:t> seria tão grande que inviabilizaria o uso desse fluxo.</a:t>
            </a:r>
          </a:p>
          <a:p>
            <a:pPr marL="457200" indent="-457200" algn="just">
              <a:buFont typeface="Arial" panose="020B0604020202020204" pitchFamily="34" charset="0"/>
              <a:buChar char="•"/>
            </a:pPr>
            <a:r>
              <a:rPr lang="pt-BR" sz="2800" dirty="0"/>
              <a:t>Também é possível utilizar esse fluxo em projetos de empresas, em caso de projetos que tenham colabores externos e/ou não confiáveis.</a:t>
            </a:r>
          </a:p>
        </p:txBody>
      </p:sp>
    </p:spTree>
    <p:extLst>
      <p:ext uri="{BB962C8B-B14F-4D97-AF65-F5344CB8AC3E}">
        <p14:creationId xmlns:p14="http://schemas.microsoft.com/office/powerpoint/2010/main" val="41886832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2059394"/>
            <a:ext cx="8192022" cy="2739211"/>
          </a:xfrm>
          <a:prstGeom prst="rect">
            <a:avLst/>
          </a:prstGeom>
          <a:noFill/>
        </p:spPr>
        <p:txBody>
          <a:bodyPr wrap="square" rtlCol="0">
            <a:spAutoFit/>
          </a:bodyPr>
          <a:lstStyle/>
          <a:p>
            <a:pPr algn="just"/>
            <a:r>
              <a:rPr lang="pt-BR" sz="3200" b="1" dirty="0"/>
              <a:t>Vantagens</a:t>
            </a:r>
          </a:p>
          <a:p>
            <a:pPr algn="just"/>
            <a:endParaRPr lang="pt-BR" sz="2800" dirty="0"/>
          </a:p>
          <a:p>
            <a:pPr marL="457200" indent="-457200" algn="just">
              <a:buFont typeface="Arial" panose="020B0604020202020204" pitchFamily="34" charset="0"/>
              <a:buChar char="•"/>
            </a:pPr>
            <a:r>
              <a:rPr lang="pt-BR" sz="2800" dirty="0"/>
              <a:t>Necessidade de dar permissões de </a:t>
            </a:r>
            <a:r>
              <a:rPr lang="pt-BR" sz="2800" dirty="0" err="1"/>
              <a:t>push</a:t>
            </a:r>
            <a:r>
              <a:rPr lang="pt-BR" sz="2800" dirty="0"/>
              <a:t> é eliminada;</a:t>
            </a:r>
          </a:p>
          <a:p>
            <a:pPr marL="457200" indent="-457200" algn="just">
              <a:buFont typeface="Arial" panose="020B0604020202020204" pitchFamily="34" charset="0"/>
              <a:buChar char="•"/>
            </a:pPr>
            <a:r>
              <a:rPr lang="pt-BR" sz="2800" dirty="0"/>
              <a:t>Bom modelo para projetos open </a:t>
            </a:r>
            <a:r>
              <a:rPr lang="pt-BR" sz="2800" dirty="0" err="1"/>
              <a:t>source</a:t>
            </a:r>
            <a:r>
              <a:rPr lang="pt-BR" sz="2800" dirty="0"/>
              <a:t> de pequeno/médio porte.</a:t>
            </a:r>
          </a:p>
        </p:txBody>
      </p:sp>
    </p:spTree>
    <p:extLst>
      <p:ext uri="{BB962C8B-B14F-4D97-AF65-F5344CB8AC3E}">
        <p14:creationId xmlns:p14="http://schemas.microsoft.com/office/powerpoint/2010/main" val="350766108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197620"/>
            <a:ext cx="8192022" cy="4462760"/>
          </a:xfrm>
          <a:prstGeom prst="rect">
            <a:avLst/>
          </a:prstGeom>
          <a:noFill/>
        </p:spPr>
        <p:txBody>
          <a:bodyPr wrap="square" rtlCol="0">
            <a:spAutoFit/>
          </a:bodyPr>
          <a:lstStyle/>
          <a:p>
            <a:pPr algn="just"/>
            <a:r>
              <a:rPr lang="pt-BR" sz="3200" b="1" dirty="0"/>
              <a:t>Desvantagens</a:t>
            </a:r>
          </a:p>
          <a:p>
            <a:pPr algn="just"/>
            <a:endParaRPr lang="pt-BR" sz="2800" dirty="0"/>
          </a:p>
          <a:p>
            <a:pPr marL="457200" indent="-457200" algn="just">
              <a:buFont typeface="Arial" panose="020B0604020202020204" pitchFamily="34" charset="0"/>
              <a:buChar char="•"/>
            </a:pPr>
            <a:r>
              <a:rPr lang="pt-BR" sz="2800" dirty="0"/>
              <a:t>Integração das mudanças tardia. Possíveis conflitos e/ou erros seriam descobertos apenas na hora de aplicar o </a:t>
            </a:r>
            <a:r>
              <a:rPr lang="pt-BR" sz="2800" dirty="0" err="1"/>
              <a:t>pull</a:t>
            </a:r>
            <a:r>
              <a:rPr lang="pt-BR" sz="2800" dirty="0"/>
              <a:t> </a:t>
            </a:r>
            <a:r>
              <a:rPr lang="pt-BR" sz="2800" dirty="0" err="1"/>
              <a:t>request</a:t>
            </a:r>
            <a:r>
              <a:rPr lang="pt-BR" sz="2800" dirty="0"/>
              <a:t>;</a:t>
            </a:r>
          </a:p>
          <a:p>
            <a:pPr marL="457200" indent="-457200" algn="just">
              <a:buFont typeface="Arial" panose="020B0604020202020204" pitchFamily="34" charset="0"/>
              <a:buChar char="•"/>
            </a:pPr>
            <a:r>
              <a:rPr lang="pt-BR" sz="2800" dirty="0"/>
              <a:t>Com apenas um repositório original, possível mente com apenas um mantenedor, o número de </a:t>
            </a:r>
            <a:r>
              <a:rPr lang="pt-BR" sz="2800" dirty="0" err="1"/>
              <a:t>pull</a:t>
            </a:r>
            <a:r>
              <a:rPr lang="pt-BR" sz="2800" dirty="0"/>
              <a:t> </a:t>
            </a:r>
            <a:r>
              <a:rPr lang="pt-BR" sz="2800" dirty="0" err="1"/>
              <a:t>requests</a:t>
            </a:r>
            <a:r>
              <a:rPr lang="pt-BR" sz="2800" dirty="0"/>
              <a:t> pode acumular. Em projetos open </a:t>
            </a:r>
            <a:r>
              <a:rPr lang="pt-BR" sz="2800" dirty="0" err="1"/>
              <a:t>source</a:t>
            </a:r>
            <a:r>
              <a:rPr lang="pt-BR" sz="2800" dirty="0"/>
              <a:t> extremamente grandes é necessário outra </a:t>
            </a:r>
            <a:r>
              <a:rPr lang="pt-BR" sz="2800" dirty="0" err="1"/>
              <a:t>abordage.m</a:t>
            </a:r>
            <a:endParaRPr lang="pt-BR" sz="2800" dirty="0"/>
          </a:p>
        </p:txBody>
      </p:sp>
    </p:spTree>
    <p:extLst>
      <p:ext uri="{BB962C8B-B14F-4D97-AF65-F5344CB8AC3E}">
        <p14:creationId xmlns:p14="http://schemas.microsoft.com/office/powerpoint/2010/main" val="19823161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8" y="583257"/>
            <a:ext cx="8192022" cy="1569660"/>
          </a:xfrm>
          <a:prstGeom prst="rect">
            <a:avLst/>
          </a:prstGeom>
          <a:noFill/>
        </p:spPr>
        <p:txBody>
          <a:bodyPr wrap="square" rtlCol="0">
            <a:spAutoFit/>
          </a:bodyPr>
          <a:lstStyle/>
          <a:p>
            <a:pPr algn="just"/>
            <a:r>
              <a:rPr lang="pt-BR" sz="3200" b="1" dirty="0"/>
              <a:t>ORGANIZANDO PROJETOS OPEN SOURCE GIGANTESCOS COM DITADOR E TENENTES</a:t>
            </a:r>
            <a:endParaRPr lang="pt-BR" sz="2800" dirty="0"/>
          </a:p>
        </p:txBody>
      </p:sp>
      <p:pic>
        <p:nvPicPr>
          <p:cNvPr id="22529" name="Picture 1" descr="page161image49711968">
            <a:extLst>
              <a:ext uri="{FF2B5EF4-FFF2-40B4-BE49-F238E27FC236}">
                <a16:creationId xmlns:a16="http://schemas.microsoft.com/office/drawing/2014/main" xmlns="" id="{4459C626-D0C5-0B44-B239-BABBEE8A8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138" y="2471737"/>
            <a:ext cx="6417723" cy="409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85465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A20399D-093A-4747-8AB1-D0DB419613E8}"/>
              </a:ext>
            </a:extLst>
          </p:cNvPr>
          <p:cNvSpPr txBox="1"/>
          <p:nvPr/>
        </p:nvSpPr>
        <p:spPr>
          <a:xfrm>
            <a:off x="475989" y="1012954"/>
            <a:ext cx="8192022" cy="483209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Projetos open </a:t>
            </a:r>
            <a:r>
              <a:rPr lang="pt-BR" sz="2800" dirty="0" err="1"/>
              <a:t>source</a:t>
            </a:r>
            <a:r>
              <a:rPr lang="pt-BR" sz="2800" dirty="0"/>
              <a:t> como o </a:t>
            </a:r>
            <a:r>
              <a:rPr lang="pt-BR" sz="2800" dirty="0" err="1"/>
              <a:t>kernel</a:t>
            </a:r>
            <a:r>
              <a:rPr lang="pt-BR" sz="2800" dirty="0"/>
              <a:t> Linux, com milhões de linhas de código e milhares de colaboradores, é inviável utilizar os fluxos de trabalho anteriores. O número de </a:t>
            </a:r>
            <a:r>
              <a:rPr lang="pt-BR" sz="2800" dirty="0" err="1"/>
              <a:t>pull</a:t>
            </a:r>
            <a:r>
              <a:rPr lang="pt-BR" sz="2800" dirty="0"/>
              <a:t> </a:t>
            </a:r>
            <a:r>
              <a:rPr lang="pt-BR" sz="2800" dirty="0" err="1"/>
              <a:t>requests</a:t>
            </a:r>
            <a:r>
              <a:rPr lang="pt-BR" sz="2800" dirty="0"/>
              <a:t> seria enorme, e com apenas um mantenedor, é impossível dar vazão às colaborações.</a:t>
            </a:r>
          </a:p>
          <a:p>
            <a:pPr marL="457200" indent="-457200" algn="just">
              <a:buFont typeface="Arial" panose="020B0604020202020204" pitchFamily="34" charset="0"/>
              <a:buChar char="•"/>
            </a:pPr>
            <a:r>
              <a:rPr lang="pt-BR" sz="2800" dirty="0"/>
              <a:t>Em projetos desse tipo, o mantenedor do projeto original fica como um ditador benevolente, possuindo a última palavra sobre o código do projeto mas que aceita sugestões. No caso do Linux, o ditador é Linus Torvalds.</a:t>
            </a:r>
          </a:p>
        </p:txBody>
      </p:sp>
    </p:spTree>
    <p:extLst>
      <p:ext uri="{BB962C8B-B14F-4D97-AF65-F5344CB8AC3E}">
        <p14:creationId xmlns:p14="http://schemas.microsoft.com/office/powerpoint/2010/main" val="1966179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BC8AB0D-B3DD-3B4B-8E78-54CB601CDBA8}"/>
              </a:ext>
            </a:extLst>
          </p:cNvPr>
          <p:cNvPicPr>
            <a:picLocks noChangeAspect="1"/>
          </p:cNvPicPr>
          <p:nvPr/>
        </p:nvPicPr>
        <p:blipFill>
          <a:blip r:embed="rId2"/>
          <a:stretch>
            <a:fillRect/>
          </a:stretch>
        </p:blipFill>
        <p:spPr>
          <a:xfrm>
            <a:off x="620532" y="1415561"/>
            <a:ext cx="7902935" cy="4026877"/>
          </a:xfrm>
          <a:prstGeom prst="rect">
            <a:avLst/>
          </a:prstGeom>
        </p:spPr>
      </p:pic>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ALTERANDO O ARQUIVO</a:t>
            </a:r>
          </a:p>
        </p:txBody>
      </p:sp>
    </p:spTree>
    <p:extLst>
      <p:ext uri="{BB962C8B-B14F-4D97-AF65-F5344CB8AC3E}">
        <p14:creationId xmlns:p14="http://schemas.microsoft.com/office/powerpoint/2010/main" val="215891704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A20399D-093A-4747-8AB1-D0DB419613E8}"/>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ditador elege colaboradores que se mostraram competentes no passado para manter repositórios públicos com cópias dos projetos. Essas cópias teriam um foco em algum módulo específico do projeto. Os eleitos pelo ditador são “tenentes”, recebem </a:t>
            </a:r>
            <a:r>
              <a:rPr lang="pt-BR" sz="2800" dirty="0" err="1"/>
              <a:t>pull</a:t>
            </a:r>
            <a:r>
              <a:rPr lang="pt-BR" sz="2800" dirty="0"/>
              <a:t> </a:t>
            </a:r>
            <a:r>
              <a:rPr lang="pt-BR" sz="2800" dirty="0" err="1"/>
              <a:t>requests</a:t>
            </a:r>
            <a:r>
              <a:rPr lang="pt-BR" sz="2800" dirty="0"/>
              <a:t> de outros milhares de colaboradores e revisão o código, filtrando apenas colaborações ótimas.</a:t>
            </a:r>
          </a:p>
        </p:txBody>
      </p:sp>
    </p:spTree>
    <p:extLst>
      <p:ext uri="{BB962C8B-B14F-4D97-AF65-F5344CB8AC3E}">
        <p14:creationId xmlns:p14="http://schemas.microsoft.com/office/powerpoint/2010/main" val="41512537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A20399D-093A-4747-8AB1-D0DB419613E8}"/>
              </a:ext>
            </a:extLst>
          </p:cNvPr>
          <p:cNvSpPr txBox="1"/>
          <p:nvPr/>
        </p:nvSpPr>
        <p:spPr>
          <a:xfrm>
            <a:off x="475989" y="582067"/>
            <a:ext cx="8192022" cy="5693866"/>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 novo colaborador teria de escolher um dos repositórios dos tenentes para fazer seu </a:t>
            </a:r>
            <a:r>
              <a:rPr lang="pt-BR" sz="2800" dirty="0" err="1"/>
              <a:t>fork</a:t>
            </a:r>
            <a:r>
              <a:rPr lang="pt-BR" sz="2800" dirty="0"/>
              <a:t> do projeto, considerando o módulo em que quer colaborar. Feito seus </a:t>
            </a:r>
            <a:r>
              <a:rPr lang="pt-BR" sz="2800" dirty="0" err="1"/>
              <a:t>commits</a:t>
            </a:r>
            <a:r>
              <a:rPr lang="pt-BR" sz="2800" dirty="0"/>
              <a:t>, faria o </a:t>
            </a:r>
            <a:r>
              <a:rPr lang="pt-BR" sz="2800" dirty="0" err="1"/>
              <a:t>push</a:t>
            </a:r>
            <a:r>
              <a:rPr lang="pt-BR" sz="2800" dirty="0"/>
              <a:t> para seu repositório, e poderia fazer um </a:t>
            </a:r>
            <a:r>
              <a:rPr lang="pt-BR" sz="2800" dirty="0" err="1"/>
              <a:t>pull</a:t>
            </a:r>
            <a:r>
              <a:rPr lang="pt-BR" sz="2800" dirty="0"/>
              <a:t> </a:t>
            </a:r>
            <a:r>
              <a:rPr lang="pt-BR" sz="2800" dirty="0" err="1"/>
              <a:t>request</a:t>
            </a:r>
            <a:r>
              <a:rPr lang="pt-BR" sz="2800" dirty="0"/>
              <a:t> para seu tenente, que faria uma revisão e daria um feedback.</a:t>
            </a:r>
          </a:p>
          <a:p>
            <a:pPr marL="457200" indent="-457200" algn="just">
              <a:buFont typeface="Arial" panose="020B0604020202020204" pitchFamily="34" charset="0"/>
              <a:buChar char="•"/>
            </a:pPr>
            <a:r>
              <a:rPr lang="pt-BR" sz="2800" dirty="0"/>
              <a:t>Quando apropriado, o tenente faria </a:t>
            </a:r>
            <a:r>
              <a:rPr lang="pt-BR" sz="2800" dirty="0" err="1"/>
              <a:t>pull</a:t>
            </a:r>
            <a:r>
              <a:rPr lang="pt-BR" sz="2800" dirty="0"/>
              <a:t> </a:t>
            </a:r>
            <a:r>
              <a:rPr lang="pt-BR" sz="2800" dirty="0" err="1"/>
              <a:t>requests</a:t>
            </a:r>
            <a:r>
              <a:rPr lang="pt-BR" sz="2800" dirty="0"/>
              <a:t> para o repositório do ditador, sinalizando um pacote interessante de mudanças.</a:t>
            </a:r>
          </a:p>
          <a:p>
            <a:pPr marL="457200" indent="-457200" algn="just">
              <a:buFont typeface="Arial" panose="020B0604020202020204" pitchFamily="34" charset="0"/>
              <a:buChar char="•"/>
            </a:pPr>
            <a:r>
              <a:rPr lang="pt-BR" sz="2800" dirty="0"/>
              <a:t>É interessante utiliza </a:t>
            </a:r>
            <a:r>
              <a:rPr lang="pt-BR" sz="2800" dirty="0" err="1"/>
              <a:t>branche</a:t>
            </a:r>
            <a:r>
              <a:rPr lang="pt-BR" sz="2800" dirty="0"/>
              <a:t> por funcionalidade e por etapa de desenvolvimento nesse fluxo de trabalho.</a:t>
            </a:r>
          </a:p>
        </p:txBody>
      </p:sp>
    </p:spTree>
    <p:extLst>
      <p:ext uri="{BB962C8B-B14F-4D97-AF65-F5344CB8AC3E}">
        <p14:creationId xmlns:p14="http://schemas.microsoft.com/office/powerpoint/2010/main" val="197653601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B71341A-BDB8-974F-852F-CAA9F5637504}"/>
              </a:ext>
            </a:extLst>
          </p:cNvPr>
          <p:cNvSpPr txBox="1"/>
          <p:nvPr/>
        </p:nvSpPr>
        <p:spPr>
          <a:xfrm>
            <a:off x="475989" y="2490281"/>
            <a:ext cx="8192022" cy="1877437"/>
          </a:xfrm>
          <a:prstGeom prst="rect">
            <a:avLst/>
          </a:prstGeom>
          <a:noFill/>
        </p:spPr>
        <p:txBody>
          <a:bodyPr wrap="square" rtlCol="0">
            <a:spAutoFit/>
          </a:bodyPr>
          <a:lstStyle/>
          <a:p>
            <a:pPr algn="just"/>
            <a:r>
              <a:rPr lang="pt-BR" sz="3200" b="1" dirty="0"/>
              <a:t>Quando utilizar?</a:t>
            </a:r>
          </a:p>
          <a:p>
            <a:pPr algn="just"/>
            <a:endParaRPr lang="pt-BR" sz="2800" dirty="0"/>
          </a:p>
          <a:p>
            <a:pPr marL="457200" indent="-457200" algn="just">
              <a:buFont typeface="Arial" panose="020B0604020202020204" pitchFamily="34" charset="0"/>
              <a:buChar char="•"/>
            </a:pPr>
            <a:r>
              <a:rPr lang="pt-BR" sz="2800" dirty="0"/>
              <a:t>Em projetos open </a:t>
            </a:r>
            <a:r>
              <a:rPr lang="pt-BR" sz="2800" dirty="0" err="1"/>
              <a:t>source</a:t>
            </a:r>
            <a:r>
              <a:rPr lang="pt-BR" sz="2800" dirty="0"/>
              <a:t> realmente grandes, com milhares de colaboradores.</a:t>
            </a:r>
          </a:p>
        </p:txBody>
      </p:sp>
    </p:spTree>
    <p:extLst>
      <p:ext uri="{BB962C8B-B14F-4D97-AF65-F5344CB8AC3E}">
        <p14:creationId xmlns:p14="http://schemas.microsoft.com/office/powerpoint/2010/main" val="33267082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B71341A-BDB8-974F-852F-CAA9F5637504}"/>
              </a:ext>
            </a:extLst>
          </p:cNvPr>
          <p:cNvSpPr txBox="1"/>
          <p:nvPr/>
        </p:nvSpPr>
        <p:spPr>
          <a:xfrm>
            <a:off x="475989" y="1843950"/>
            <a:ext cx="8192022" cy="3170099"/>
          </a:xfrm>
          <a:prstGeom prst="rect">
            <a:avLst/>
          </a:prstGeom>
          <a:noFill/>
        </p:spPr>
        <p:txBody>
          <a:bodyPr wrap="square" rtlCol="0">
            <a:spAutoFit/>
          </a:bodyPr>
          <a:lstStyle/>
          <a:p>
            <a:pPr algn="just"/>
            <a:r>
              <a:rPr lang="pt-BR" sz="3200" b="1" dirty="0"/>
              <a:t>Vantagens</a:t>
            </a:r>
          </a:p>
          <a:p>
            <a:pPr algn="just"/>
            <a:endParaRPr lang="pt-BR" sz="2800" dirty="0"/>
          </a:p>
          <a:p>
            <a:pPr marL="457200" indent="-457200" algn="just">
              <a:buFont typeface="Arial" panose="020B0604020202020204" pitchFamily="34" charset="0"/>
              <a:buChar char="•"/>
            </a:pPr>
            <a:r>
              <a:rPr lang="pt-BR" sz="2800" dirty="0"/>
              <a:t>Assim como no fluxo anterior, não são necessárias permissões de </a:t>
            </a:r>
            <a:r>
              <a:rPr lang="pt-BR" sz="2800" dirty="0" err="1"/>
              <a:t>push</a:t>
            </a:r>
            <a:r>
              <a:rPr lang="pt-BR" sz="2800" dirty="0"/>
              <a:t> para o repositório original, do ditador, nem dos tenentes.</a:t>
            </a:r>
          </a:p>
          <a:p>
            <a:pPr marL="457200" indent="-457200" algn="just">
              <a:buFont typeface="Arial" panose="020B0604020202020204" pitchFamily="34" charset="0"/>
              <a:buChar char="•"/>
            </a:pPr>
            <a:r>
              <a:rPr lang="pt-BR" sz="2800" dirty="0"/>
              <a:t>É um fluxo que funciona em projetos open </a:t>
            </a:r>
            <a:r>
              <a:rPr lang="pt-BR" sz="2800" dirty="0" err="1"/>
              <a:t>source</a:t>
            </a:r>
            <a:r>
              <a:rPr lang="pt-BR" sz="2800" dirty="0"/>
              <a:t> de porte gigantesco.</a:t>
            </a:r>
          </a:p>
        </p:txBody>
      </p:sp>
    </p:spTree>
    <p:extLst>
      <p:ext uri="{BB962C8B-B14F-4D97-AF65-F5344CB8AC3E}">
        <p14:creationId xmlns:p14="http://schemas.microsoft.com/office/powerpoint/2010/main" val="289764570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B71341A-BDB8-974F-852F-CAA9F5637504}"/>
              </a:ext>
            </a:extLst>
          </p:cNvPr>
          <p:cNvSpPr txBox="1"/>
          <p:nvPr/>
        </p:nvSpPr>
        <p:spPr>
          <a:xfrm>
            <a:off x="475989" y="1843950"/>
            <a:ext cx="8192022" cy="3170099"/>
          </a:xfrm>
          <a:prstGeom prst="rect">
            <a:avLst/>
          </a:prstGeom>
          <a:noFill/>
        </p:spPr>
        <p:txBody>
          <a:bodyPr wrap="square" rtlCol="0">
            <a:spAutoFit/>
          </a:bodyPr>
          <a:lstStyle/>
          <a:p>
            <a:pPr algn="just"/>
            <a:r>
              <a:rPr lang="pt-BR" sz="3200" b="1" dirty="0"/>
              <a:t>Desvantagens</a:t>
            </a:r>
          </a:p>
          <a:p>
            <a:pPr algn="just"/>
            <a:endParaRPr lang="pt-BR" sz="2800" dirty="0"/>
          </a:p>
          <a:p>
            <a:pPr marL="457200" indent="-457200" algn="just">
              <a:buFont typeface="Arial" panose="020B0604020202020204" pitchFamily="34" charset="0"/>
              <a:buChar char="•"/>
            </a:pPr>
            <a:r>
              <a:rPr lang="pt-BR" sz="2800" dirty="0"/>
              <a:t>É um fluxo de trabalho extremamente complicado, complexo, e requer completa familiaridade com o </a:t>
            </a:r>
            <a:r>
              <a:rPr lang="pt-BR" sz="2800" dirty="0" err="1"/>
              <a:t>Git</a:t>
            </a:r>
            <a:r>
              <a:rPr lang="pt-BR" sz="2800" dirty="0"/>
              <a:t>.</a:t>
            </a:r>
          </a:p>
          <a:p>
            <a:pPr marL="457200" indent="-457200" algn="just">
              <a:buFont typeface="Arial" panose="020B0604020202020204" pitchFamily="34" charset="0"/>
              <a:buChar char="•"/>
            </a:pPr>
            <a:r>
              <a:rPr lang="pt-BR" sz="2800" dirty="0"/>
              <a:t>Integração é feita de maneira tardia, só quando for aplicado o </a:t>
            </a:r>
            <a:r>
              <a:rPr lang="pt-BR" sz="2800" dirty="0" err="1"/>
              <a:t>pull</a:t>
            </a:r>
            <a:r>
              <a:rPr lang="pt-BR" sz="2800" dirty="0"/>
              <a:t> </a:t>
            </a:r>
            <a:r>
              <a:rPr lang="pt-BR" sz="2800" dirty="0" err="1"/>
              <a:t>request</a:t>
            </a:r>
            <a:r>
              <a:rPr lang="pt-BR" sz="2800" dirty="0"/>
              <a:t>.</a:t>
            </a:r>
          </a:p>
        </p:txBody>
      </p:sp>
    </p:spTree>
    <p:extLst>
      <p:ext uri="{BB962C8B-B14F-4D97-AF65-F5344CB8AC3E}">
        <p14:creationId xmlns:p14="http://schemas.microsoft.com/office/powerpoint/2010/main" val="4011762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948915"/>
            <a:ext cx="8192022" cy="3046988"/>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x-none" sz="3200" dirty="0"/>
              <a:t>Execute o </a:t>
            </a:r>
            <a:r>
              <a:rPr lang="x-none" sz="3200" dirty="0" smtClean="0"/>
              <a:t>comando</a:t>
            </a:r>
            <a:r>
              <a:rPr lang="pt-BR" sz="3200" dirty="0" smtClean="0"/>
              <a:t>: </a:t>
            </a:r>
            <a:r>
              <a:rPr lang="x-none" sz="3200" dirty="0" smtClean="0">
                <a:solidFill>
                  <a:srgbClr val="C00000"/>
                </a:solidFill>
              </a:rPr>
              <a:t>git </a:t>
            </a:r>
            <a:r>
              <a:rPr lang="x-none" sz="3200" dirty="0">
                <a:solidFill>
                  <a:srgbClr val="C00000"/>
                </a:solidFill>
              </a:rPr>
              <a:t>add </a:t>
            </a:r>
            <a:r>
              <a:rPr lang="x-none" sz="3200" dirty="0" smtClean="0">
                <a:solidFill>
                  <a:srgbClr val="C00000"/>
                </a:solidFill>
              </a:rPr>
              <a:t>filmes.txt</a:t>
            </a:r>
            <a:r>
              <a:rPr lang="pt-BR" sz="3200" dirty="0"/>
              <a:t> </a:t>
            </a:r>
            <a:r>
              <a:rPr lang="x-none" sz="3200" dirty="0" smtClean="0"/>
              <a:t>novamente</a:t>
            </a:r>
            <a:r>
              <a:rPr lang="x-none" sz="3200" dirty="0"/>
              <a:t>;</a:t>
            </a:r>
          </a:p>
          <a:p>
            <a:pPr marL="457200" indent="-457200" algn="just">
              <a:lnSpc>
                <a:spcPct val="150000"/>
              </a:lnSpc>
              <a:buFont typeface="Arial" panose="020B0604020202020204" pitchFamily="34" charset="0"/>
              <a:buChar char="•"/>
            </a:pPr>
            <a:r>
              <a:rPr lang="x-none" sz="3200" dirty="0"/>
              <a:t>Grave a alteração utilizando o </a:t>
            </a:r>
            <a:r>
              <a:rPr lang="x-none" sz="3200" dirty="0" smtClean="0"/>
              <a:t>comando</a:t>
            </a:r>
            <a:r>
              <a:rPr lang="pt-BR" sz="3200" dirty="0" smtClean="0"/>
              <a:t>: </a:t>
            </a:r>
            <a:r>
              <a:rPr lang="x-none" sz="3200" dirty="0" smtClean="0">
                <a:solidFill>
                  <a:srgbClr val="C00000"/>
                </a:solidFill>
              </a:rPr>
              <a:t>git </a:t>
            </a:r>
            <a:r>
              <a:rPr lang="x-none" sz="3200" dirty="0">
                <a:solidFill>
                  <a:srgbClr val="C00000"/>
                </a:solidFill>
              </a:rPr>
              <a:t>commit -m “Inserindo nova citacao”</a:t>
            </a:r>
            <a:r>
              <a:rPr lang="x-none" sz="3200" dirty="0"/>
              <a:t>.</a:t>
            </a:r>
          </a:p>
        </p:txBody>
      </p:sp>
      <p:sp>
        <p:nvSpPr>
          <p:cNvPr id="3"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GRAVANDO O ARQUIVO NO </a:t>
            </a:r>
            <a:r>
              <a:rPr lang="x-none" sz="2800" b="1" dirty="0" smtClean="0"/>
              <a:t>REPOSITÓRIO</a:t>
            </a:r>
            <a:endParaRPr lang="x-none" sz="2800" b="1" dirty="0"/>
          </a:p>
        </p:txBody>
      </p:sp>
    </p:spTree>
    <p:extLst>
      <p:ext uri="{BB962C8B-B14F-4D97-AF65-F5344CB8AC3E}">
        <p14:creationId xmlns:p14="http://schemas.microsoft.com/office/powerpoint/2010/main" val="42007912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37882" y="1490680"/>
            <a:ext cx="8401317" cy="4278094"/>
          </a:xfrm>
          <a:prstGeom prst="rect">
            <a:avLst/>
          </a:prstGeom>
          <a:noFill/>
        </p:spPr>
        <p:txBody>
          <a:bodyPr wrap="square" rtlCol="0">
            <a:spAutoFit/>
          </a:bodyPr>
          <a:lstStyle/>
          <a:p>
            <a:pPr algn="just">
              <a:lnSpc>
                <a:spcPct val="200000"/>
              </a:lnSpc>
            </a:pPr>
            <a:endParaRPr lang="x-none" sz="3200" dirty="0"/>
          </a:p>
          <a:p>
            <a:pPr marL="342900" indent="-342900" algn="just">
              <a:lnSpc>
                <a:spcPct val="150000"/>
              </a:lnSpc>
              <a:buFont typeface="Arial" panose="020B0604020202020204" pitchFamily="34" charset="0"/>
              <a:buChar char="•"/>
            </a:pPr>
            <a:r>
              <a:rPr lang="x-none" sz="3200" dirty="0"/>
              <a:t>Histórico ajuda a entender do começo até a última </a:t>
            </a:r>
            <a:r>
              <a:rPr lang="x-none" sz="3200" dirty="0" smtClean="0"/>
              <a:t>alteração</a:t>
            </a:r>
            <a:r>
              <a:rPr lang="pt-BR" sz="3200" dirty="0" smtClean="0"/>
              <a:t> de documentos/arquivos/fontes.</a:t>
            </a:r>
          </a:p>
          <a:p>
            <a:pPr marL="342900" indent="-342900" algn="just">
              <a:lnSpc>
                <a:spcPct val="200000"/>
              </a:lnSpc>
              <a:buFont typeface="Arial" panose="020B0604020202020204" pitchFamily="34" charset="0"/>
              <a:buChar char="•"/>
            </a:pPr>
            <a:endParaRPr lang="x-none" sz="3200" dirty="0"/>
          </a:p>
        </p:txBody>
      </p:sp>
      <p:sp>
        <p:nvSpPr>
          <p:cNvPr id="3" name="Título 1"/>
          <p:cNvSpPr>
            <a:spLocks noGrp="1"/>
          </p:cNvSpPr>
          <p:nvPr>
            <p:ph type="title"/>
          </p:nvPr>
        </p:nvSpPr>
        <p:spPr>
          <a:xfrm>
            <a:off x="437883" y="11655"/>
            <a:ext cx="8203842" cy="902745"/>
          </a:xfrm>
        </p:spPr>
        <p:txBody>
          <a:bodyPr>
            <a:normAutofit fontScale="90000"/>
          </a:bodyPr>
          <a:lstStyle/>
          <a:p>
            <a:pPr>
              <a:lnSpc>
                <a:spcPct val="200000"/>
              </a:lnSpc>
            </a:pPr>
            <a:r>
              <a:rPr lang="x-none" sz="2800" b="1" dirty="0"/>
              <a:t>MANTER O </a:t>
            </a:r>
            <a:r>
              <a:rPr lang="x-none" sz="2800" b="1" dirty="0" smtClean="0"/>
              <a:t>HISTÓRICO</a:t>
            </a:r>
            <a:endParaRPr lang="x-none" sz="2800" b="1" dirty="0"/>
          </a:p>
        </p:txBody>
      </p:sp>
    </p:spTree>
    <p:extLst>
      <p:ext uri="{BB962C8B-B14F-4D97-AF65-F5344CB8AC3E}">
        <p14:creationId xmlns:p14="http://schemas.microsoft.com/office/powerpoint/2010/main" val="11042366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F146B6B-2EBE-494B-815F-EC9DEDAF9220}"/>
              </a:ext>
            </a:extLst>
          </p:cNvPr>
          <p:cNvPicPr>
            <a:picLocks noChangeAspect="1"/>
          </p:cNvPicPr>
          <p:nvPr/>
        </p:nvPicPr>
        <p:blipFill>
          <a:blip r:embed="rId2"/>
          <a:stretch>
            <a:fillRect/>
          </a:stretch>
        </p:blipFill>
        <p:spPr>
          <a:xfrm>
            <a:off x="439112" y="1552331"/>
            <a:ext cx="8265776" cy="3753337"/>
          </a:xfrm>
          <a:prstGeom prst="rect">
            <a:avLst/>
          </a:prstGeom>
        </p:spPr>
      </p:pic>
      <p:sp>
        <p:nvSpPr>
          <p:cNvPr id="3"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GRAVANDO O ARQUIVO NO </a:t>
            </a:r>
            <a:r>
              <a:rPr lang="x-none" sz="2800" b="1" dirty="0" smtClean="0"/>
              <a:t>REPOSITÓRIO</a:t>
            </a:r>
            <a:endParaRPr lang="x-none" sz="2800" b="1" dirty="0"/>
          </a:p>
        </p:txBody>
      </p:sp>
    </p:spTree>
    <p:extLst>
      <p:ext uri="{BB962C8B-B14F-4D97-AF65-F5344CB8AC3E}">
        <p14:creationId xmlns:p14="http://schemas.microsoft.com/office/powerpoint/2010/main" val="35842178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583142"/>
            <a:ext cx="8192022" cy="2308324"/>
          </a:xfrm>
          <a:prstGeom prst="rect">
            <a:avLst/>
          </a:prstGeom>
          <a:noFill/>
        </p:spPr>
        <p:txBody>
          <a:bodyPr wrap="square" rtlCol="0">
            <a:spAutoFit/>
          </a:bodyPr>
          <a:lstStyle/>
          <a:p>
            <a:pPr>
              <a:lnSpc>
                <a:spcPct val="150000"/>
              </a:lnSpc>
            </a:pPr>
            <a:endParaRPr lang="x-none" sz="3200" b="1" dirty="0"/>
          </a:p>
          <a:p>
            <a:pPr marL="457200" indent="-457200" algn="just">
              <a:lnSpc>
                <a:spcPct val="150000"/>
              </a:lnSpc>
              <a:buFont typeface="Arial" panose="020B0604020202020204" pitchFamily="34" charset="0"/>
              <a:buChar char="•"/>
            </a:pPr>
            <a:r>
              <a:rPr lang="x-none" sz="3200" dirty="0"/>
              <a:t>O comando ‘</a:t>
            </a:r>
            <a:r>
              <a:rPr lang="x-none" sz="3200" dirty="0">
                <a:solidFill>
                  <a:srgbClr val="C00000"/>
                </a:solidFill>
              </a:rPr>
              <a:t>git log</a:t>
            </a:r>
            <a:r>
              <a:rPr lang="x-none" sz="3200" dirty="0"/>
              <a:t>’ lista o histórico do repositório, com as alterações efetuadas.</a:t>
            </a:r>
            <a:r>
              <a:rPr lang="x-none" sz="3200" b="1" dirty="0"/>
              <a:t> </a:t>
            </a:r>
          </a:p>
        </p:txBody>
      </p:sp>
      <p:sp>
        <p:nvSpPr>
          <p:cNvPr id="3" name="Título 1"/>
          <p:cNvSpPr>
            <a:spLocks noGrp="1"/>
          </p:cNvSpPr>
          <p:nvPr>
            <p:ph type="title"/>
          </p:nvPr>
        </p:nvSpPr>
        <p:spPr>
          <a:xfrm>
            <a:off x="437883" y="11655"/>
            <a:ext cx="8203842" cy="902745"/>
          </a:xfrm>
        </p:spPr>
        <p:txBody>
          <a:bodyPr>
            <a:noAutofit/>
          </a:bodyPr>
          <a:lstStyle/>
          <a:p>
            <a:pPr>
              <a:lnSpc>
                <a:spcPct val="150000"/>
              </a:lnSpc>
            </a:pPr>
            <a:r>
              <a:rPr lang="x-none" sz="2400" b="1" dirty="0"/>
              <a:t>VERIFICANDO HISTÓRICO DE </a:t>
            </a:r>
            <a:r>
              <a:rPr lang="x-none" sz="2400" b="1" dirty="0" smtClean="0"/>
              <a:t>ALTERAÇÕES</a:t>
            </a:r>
            <a:endParaRPr lang="x-none" sz="2400" b="1" dirty="0"/>
          </a:p>
        </p:txBody>
      </p:sp>
    </p:spTree>
    <p:extLst>
      <p:ext uri="{BB962C8B-B14F-4D97-AF65-F5344CB8AC3E}">
        <p14:creationId xmlns:p14="http://schemas.microsoft.com/office/powerpoint/2010/main" val="4284422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7799FDA-B831-984D-BA68-E18D1DF72D60}"/>
              </a:ext>
            </a:extLst>
          </p:cNvPr>
          <p:cNvPicPr>
            <a:picLocks noChangeAspect="1"/>
          </p:cNvPicPr>
          <p:nvPr/>
        </p:nvPicPr>
        <p:blipFill rotWithShape="1">
          <a:blip r:embed="rId2"/>
          <a:srcRect t="7205"/>
          <a:stretch/>
        </p:blipFill>
        <p:spPr>
          <a:xfrm>
            <a:off x="540866" y="1312963"/>
            <a:ext cx="8062268" cy="4232074"/>
          </a:xfrm>
          <a:prstGeom prst="rect">
            <a:avLst/>
          </a:prstGeom>
        </p:spPr>
      </p:pic>
      <p:sp>
        <p:nvSpPr>
          <p:cNvPr id="3" name="Título 1"/>
          <p:cNvSpPr>
            <a:spLocks noGrp="1"/>
          </p:cNvSpPr>
          <p:nvPr>
            <p:ph type="title"/>
          </p:nvPr>
        </p:nvSpPr>
        <p:spPr>
          <a:xfrm>
            <a:off x="437883" y="11655"/>
            <a:ext cx="8203842" cy="902745"/>
          </a:xfrm>
        </p:spPr>
        <p:txBody>
          <a:bodyPr>
            <a:noAutofit/>
          </a:bodyPr>
          <a:lstStyle/>
          <a:p>
            <a:pPr>
              <a:lnSpc>
                <a:spcPct val="150000"/>
              </a:lnSpc>
            </a:pPr>
            <a:r>
              <a:rPr lang="x-none" sz="2400" b="1" dirty="0"/>
              <a:t>VERIFICANDO HISTÓRICO DE </a:t>
            </a:r>
            <a:r>
              <a:rPr lang="x-none" sz="2400" b="1" dirty="0" smtClean="0"/>
              <a:t>ALTERAÇÕES</a:t>
            </a:r>
            <a:endParaRPr lang="x-none" sz="2400" b="1" dirty="0"/>
          </a:p>
        </p:txBody>
      </p:sp>
    </p:spTree>
    <p:extLst>
      <p:ext uri="{BB962C8B-B14F-4D97-AF65-F5344CB8AC3E}">
        <p14:creationId xmlns:p14="http://schemas.microsoft.com/office/powerpoint/2010/main" val="4290241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579583"/>
            <a:ext cx="8192022" cy="2308324"/>
          </a:xfrm>
          <a:prstGeom prst="rect">
            <a:avLst/>
          </a:prstGeom>
          <a:noFill/>
        </p:spPr>
        <p:txBody>
          <a:bodyPr wrap="square" rtlCol="0">
            <a:spAutoFit/>
          </a:bodyPr>
          <a:lstStyle/>
          <a:p>
            <a:pPr>
              <a:lnSpc>
                <a:spcPct val="150000"/>
              </a:lnSpc>
            </a:pPr>
            <a:endParaRPr lang="pt-BR" sz="3200" b="1" dirty="0"/>
          </a:p>
          <a:p>
            <a:pPr marL="457200" indent="-457200">
              <a:lnSpc>
                <a:spcPct val="150000"/>
              </a:lnSpc>
              <a:buFont typeface="Arial" panose="020B0604020202020204" pitchFamily="34" charset="0"/>
              <a:buChar char="•"/>
            </a:pPr>
            <a:r>
              <a:rPr lang="pt-BR" sz="3200" dirty="0"/>
              <a:t>Acesse o link: </a:t>
            </a:r>
            <a:r>
              <a:rPr lang="pt-BR" sz="3200" dirty="0">
                <a:hlinkClick r:id="rId2"/>
              </a:rPr>
              <a:t>https://github.com</a:t>
            </a:r>
            <a:r>
              <a:rPr lang="pt-BR" sz="3200" dirty="0"/>
              <a:t> para criar uma conta.</a:t>
            </a:r>
            <a:endParaRPr lang="x-none" sz="32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COMPARTILHAR CÓDIGO UTILIZANDO </a:t>
            </a:r>
            <a:r>
              <a:rPr lang="pt-BR" sz="2400" b="1" dirty="0" smtClean="0"/>
              <a:t>GITHUB</a:t>
            </a:r>
            <a:endParaRPr lang="x-none" sz="2400" b="1" dirty="0"/>
          </a:p>
        </p:txBody>
      </p:sp>
    </p:spTree>
    <p:extLst>
      <p:ext uri="{BB962C8B-B14F-4D97-AF65-F5344CB8AC3E}">
        <p14:creationId xmlns:p14="http://schemas.microsoft.com/office/powerpoint/2010/main" val="10693779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EE582889-38C2-4974-A2D6-D6DB55D49BCF}"/>
              </a:ext>
            </a:extLst>
          </p:cNvPr>
          <p:cNvPicPr>
            <a:picLocks noChangeAspect="1"/>
          </p:cNvPicPr>
          <p:nvPr/>
        </p:nvPicPr>
        <p:blipFill>
          <a:blip r:embed="rId2"/>
          <a:stretch>
            <a:fillRect/>
          </a:stretch>
        </p:blipFill>
        <p:spPr>
          <a:xfrm>
            <a:off x="375208" y="1079457"/>
            <a:ext cx="8393584" cy="4699085"/>
          </a:xfrm>
          <a:prstGeom prst="rect">
            <a:avLst/>
          </a:prstGeom>
        </p:spPr>
      </p:pic>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400" b="1" dirty="0"/>
              <a:t>COMPARTILHAR CÓDIGO UTILIZANDO </a:t>
            </a:r>
            <a:r>
              <a:rPr lang="pt-BR" sz="2400" b="1" dirty="0" smtClean="0"/>
              <a:t>GITHUB</a:t>
            </a:r>
            <a:endParaRPr lang="x-none" sz="2400" b="1" dirty="0"/>
          </a:p>
        </p:txBody>
      </p:sp>
    </p:spTree>
    <p:extLst>
      <p:ext uri="{BB962C8B-B14F-4D97-AF65-F5344CB8AC3E}">
        <p14:creationId xmlns:p14="http://schemas.microsoft.com/office/powerpoint/2010/main" val="32155619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579583"/>
            <a:ext cx="8192022" cy="3046988"/>
          </a:xfrm>
          <a:prstGeom prst="rect">
            <a:avLst/>
          </a:prstGeom>
          <a:noFill/>
        </p:spPr>
        <p:txBody>
          <a:bodyPr wrap="square" rtlCol="0">
            <a:spAutoFit/>
          </a:bodyPr>
          <a:lstStyle/>
          <a:p>
            <a:pPr>
              <a:lnSpc>
                <a:spcPct val="150000"/>
              </a:lnSpc>
            </a:pPr>
            <a:endParaRPr lang="pt-BR" sz="3200" b="1" dirty="0"/>
          </a:p>
          <a:p>
            <a:pPr marL="457200" indent="-457200" algn="just">
              <a:lnSpc>
                <a:spcPct val="150000"/>
              </a:lnSpc>
              <a:buFont typeface="Arial" panose="020B0604020202020204" pitchFamily="34" charset="0"/>
              <a:buChar char="•"/>
            </a:pPr>
            <a:r>
              <a:rPr lang="pt-BR" sz="3200" dirty="0" smtClean="0"/>
              <a:t>É necessário ter um repositório no </a:t>
            </a:r>
            <a:r>
              <a:rPr lang="pt-BR" sz="3200" dirty="0" err="1" smtClean="0"/>
              <a:t>Github</a:t>
            </a:r>
            <a:r>
              <a:rPr lang="pt-BR" sz="3200" dirty="0" smtClean="0"/>
              <a:t>, ou outro provedor, para compartilhar na internet.</a:t>
            </a:r>
            <a:endParaRPr lang="x-none" sz="32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smtClean="0"/>
              <a:t>Repositório no GITHUB</a:t>
            </a:r>
            <a:endParaRPr lang="x-none" sz="2400" b="1" dirty="0"/>
          </a:p>
        </p:txBody>
      </p:sp>
    </p:spTree>
    <p:extLst>
      <p:ext uri="{BB962C8B-B14F-4D97-AF65-F5344CB8AC3E}">
        <p14:creationId xmlns:p14="http://schemas.microsoft.com/office/powerpoint/2010/main" val="4177067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F831E6E3-464D-4DAE-9505-943F1923EA42}"/>
              </a:ext>
            </a:extLst>
          </p:cNvPr>
          <p:cNvPicPr>
            <a:picLocks noChangeAspect="1"/>
          </p:cNvPicPr>
          <p:nvPr/>
        </p:nvPicPr>
        <p:blipFill>
          <a:blip r:embed="rId2"/>
          <a:stretch>
            <a:fillRect/>
          </a:stretch>
        </p:blipFill>
        <p:spPr>
          <a:xfrm>
            <a:off x="2162266" y="1379525"/>
            <a:ext cx="4819467" cy="4098949"/>
          </a:xfrm>
          <a:prstGeom prst="rect">
            <a:avLst/>
          </a:prstGeom>
        </p:spPr>
      </p:pic>
    </p:spTree>
    <p:extLst>
      <p:ext uri="{BB962C8B-B14F-4D97-AF65-F5344CB8AC3E}">
        <p14:creationId xmlns:p14="http://schemas.microsoft.com/office/powerpoint/2010/main" val="1023784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2B2519A8-1C7D-4207-AE12-EF12108F5238}"/>
              </a:ext>
            </a:extLst>
          </p:cNvPr>
          <p:cNvPicPr>
            <a:picLocks noChangeAspect="1"/>
          </p:cNvPicPr>
          <p:nvPr/>
        </p:nvPicPr>
        <p:blipFill>
          <a:blip r:embed="rId2"/>
          <a:stretch>
            <a:fillRect/>
          </a:stretch>
        </p:blipFill>
        <p:spPr>
          <a:xfrm>
            <a:off x="1119024" y="496212"/>
            <a:ext cx="6905951" cy="5865575"/>
          </a:xfrm>
          <a:prstGeom prst="rect">
            <a:avLst/>
          </a:prstGeom>
        </p:spPr>
      </p:pic>
    </p:spTree>
    <p:extLst>
      <p:ext uri="{BB962C8B-B14F-4D97-AF65-F5344CB8AC3E}">
        <p14:creationId xmlns:p14="http://schemas.microsoft.com/office/powerpoint/2010/main" val="1638493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180304" y="1066195"/>
            <a:ext cx="8668011" cy="3600986"/>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pt-BR" sz="3200" dirty="0" smtClean="0"/>
              <a:t>Acessar </a:t>
            </a:r>
            <a:r>
              <a:rPr lang="pt-BR" sz="3200" dirty="0"/>
              <a:t>o diretório ‘</a:t>
            </a:r>
            <a:r>
              <a:rPr lang="pt-BR" sz="3200" dirty="0" err="1">
                <a:solidFill>
                  <a:srgbClr val="FF0000"/>
                </a:solidFill>
              </a:rPr>
              <a:t>citacoes</a:t>
            </a:r>
            <a:r>
              <a:rPr lang="pt-BR" sz="3200" dirty="0"/>
              <a:t>’;</a:t>
            </a:r>
          </a:p>
          <a:p>
            <a:pPr marL="457200" indent="-457200" algn="just">
              <a:lnSpc>
                <a:spcPct val="150000"/>
              </a:lnSpc>
              <a:buFont typeface="Arial" panose="020B0604020202020204" pitchFamily="34" charset="0"/>
              <a:buChar char="•"/>
            </a:pPr>
            <a:r>
              <a:rPr lang="pt-BR" sz="3200" dirty="0"/>
              <a:t>Executar o seguinte comando, alterando </a:t>
            </a:r>
            <a:r>
              <a:rPr lang="pt-BR" sz="3200" b="1" dirty="0" err="1">
                <a:solidFill>
                  <a:srgbClr val="FF0000"/>
                </a:solidFill>
              </a:rPr>
              <a:t>fulanodasilva</a:t>
            </a:r>
            <a:r>
              <a:rPr lang="pt-BR" sz="3200" dirty="0"/>
              <a:t> para seu usuário no </a:t>
            </a:r>
            <a:r>
              <a:rPr lang="pt-BR" sz="3200" dirty="0" err="1"/>
              <a:t>Github</a:t>
            </a:r>
            <a:r>
              <a:rPr lang="pt-BR" sz="3200" dirty="0"/>
              <a:t>:</a:t>
            </a:r>
          </a:p>
          <a:p>
            <a:pPr algn="just">
              <a:lnSpc>
                <a:spcPct val="150000"/>
              </a:lnSpc>
            </a:pPr>
            <a:endParaRPr lang="pt-BR" sz="3200" dirty="0"/>
          </a:p>
          <a:p>
            <a:pPr algn="ctr">
              <a:lnSpc>
                <a:spcPct val="150000"/>
              </a:lnSpc>
            </a:pPr>
            <a:r>
              <a:rPr lang="pt-BR" sz="2400" dirty="0">
                <a:solidFill>
                  <a:srgbClr val="002060"/>
                </a:solidFill>
              </a:rPr>
              <a:t>$ </a:t>
            </a:r>
            <a:r>
              <a:rPr lang="pt-BR" sz="2400" dirty="0" err="1">
                <a:solidFill>
                  <a:srgbClr val="002060"/>
                </a:solidFill>
              </a:rPr>
              <a:t>git</a:t>
            </a:r>
            <a:r>
              <a:rPr lang="pt-BR" sz="2400" dirty="0">
                <a:solidFill>
                  <a:srgbClr val="002060"/>
                </a:solidFill>
              </a:rPr>
              <a:t> </a:t>
            </a:r>
            <a:r>
              <a:rPr lang="pt-BR" sz="2400" dirty="0" err="1">
                <a:solidFill>
                  <a:srgbClr val="002060"/>
                </a:solidFill>
              </a:rPr>
              <a:t>remote</a:t>
            </a:r>
            <a:r>
              <a:rPr lang="pt-BR" sz="2400" dirty="0">
                <a:solidFill>
                  <a:srgbClr val="002060"/>
                </a:solidFill>
              </a:rPr>
              <a:t> </a:t>
            </a:r>
            <a:r>
              <a:rPr lang="pt-BR" sz="2400" dirty="0" err="1">
                <a:solidFill>
                  <a:srgbClr val="002060"/>
                </a:solidFill>
              </a:rPr>
              <a:t>add</a:t>
            </a:r>
            <a:r>
              <a:rPr lang="pt-BR" sz="2400" dirty="0">
                <a:solidFill>
                  <a:srgbClr val="002060"/>
                </a:solidFill>
              </a:rPr>
              <a:t> </a:t>
            </a:r>
            <a:r>
              <a:rPr lang="pt-BR" sz="2400" dirty="0" err="1">
                <a:solidFill>
                  <a:srgbClr val="002060"/>
                </a:solidFill>
              </a:rPr>
              <a:t>origin</a:t>
            </a:r>
            <a:r>
              <a:rPr lang="pt-BR" sz="2400" dirty="0">
                <a:solidFill>
                  <a:srgbClr val="002060"/>
                </a:solidFill>
              </a:rPr>
              <a:t> https://github.com/fulanodasilva/citacoes.git</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APONTAR PROJETO PARA O GITHUB</a:t>
            </a:r>
            <a:endParaRPr lang="x-none" sz="2400" b="1" dirty="0"/>
          </a:p>
        </p:txBody>
      </p:sp>
    </p:spTree>
    <p:extLst>
      <p:ext uri="{BB962C8B-B14F-4D97-AF65-F5344CB8AC3E}">
        <p14:creationId xmlns:p14="http://schemas.microsoft.com/office/powerpoint/2010/main" val="28287918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951398"/>
            <a:ext cx="8192022" cy="4216539"/>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3200" dirty="0"/>
              <a:t>Executar o seguinte comando para enviar as mudanças, sendo necessário informar nome de usuário e senha do </a:t>
            </a:r>
            <a:r>
              <a:rPr lang="pt-BR" sz="3200" dirty="0" err="1"/>
              <a:t>Github</a:t>
            </a:r>
            <a:r>
              <a:rPr lang="pt-BR" sz="3200" dirty="0"/>
              <a:t>:</a:t>
            </a:r>
          </a:p>
          <a:p>
            <a:pPr marL="457200" indent="-457200" algn="just">
              <a:buFont typeface="Arial" panose="020B0604020202020204" pitchFamily="34" charset="0"/>
              <a:buChar char="•"/>
            </a:pPr>
            <a:endParaRPr lang="pt-BR" sz="3200" dirty="0"/>
          </a:p>
          <a:p>
            <a:pPr algn="ctr"/>
            <a:r>
              <a:rPr lang="pt-BR" sz="2800" dirty="0">
                <a:solidFill>
                  <a:srgbClr val="002060"/>
                </a:solidFill>
              </a:rPr>
              <a:t>$ </a:t>
            </a:r>
            <a:r>
              <a:rPr lang="pt-BR" sz="2800" dirty="0" err="1">
                <a:solidFill>
                  <a:srgbClr val="002060"/>
                </a:solidFill>
              </a:rPr>
              <a:t>git</a:t>
            </a:r>
            <a:r>
              <a:rPr lang="pt-BR" sz="2800" dirty="0">
                <a:solidFill>
                  <a:srgbClr val="002060"/>
                </a:solidFill>
              </a:rPr>
              <a:t> </a:t>
            </a:r>
            <a:r>
              <a:rPr lang="pt-BR" sz="2800" dirty="0" err="1">
                <a:solidFill>
                  <a:srgbClr val="002060"/>
                </a:solidFill>
              </a:rPr>
              <a:t>push</a:t>
            </a:r>
            <a:r>
              <a:rPr lang="pt-BR" sz="2800" dirty="0">
                <a:solidFill>
                  <a:srgbClr val="002060"/>
                </a:solidFill>
              </a:rPr>
              <a:t> </a:t>
            </a:r>
            <a:r>
              <a:rPr lang="pt-BR" sz="2800" dirty="0" err="1">
                <a:solidFill>
                  <a:srgbClr val="002060"/>
                </a:solidFill>
              </a:rPr>
              <a:t>origin</a:t>
            </a:r>
            <a:r>
              <a:rPr lang="pt-BR" sz="2800" dirty="0">
                <a:solidFill>
                  <a:srgbClr val="002060"/>
                </a:solidFill>
              </a:rPr>
              <a:t> </a:t>
            </a:r>
            <a:r>
              <a:rPr lang="pt-BR" sz="2800" dirty="0" err="1">
                <a:solidFill>
                  <a:srgbClr val="002060"/>
                </a:solidFill>
              </a:rPr>
              <a:t>master</a:t>
            </a:r>
            <a:endParaRPr lang="pt-BR" sz="2800" dirty="0">
              <a:solidFill>
                <a:srgbClr val="002060"/>
              </a:solidFill>
            </a:endParaRPr>
          </a:p>
          <a:p>
            <a:pPr algn="just"/>
            <a:endParaRPr lang="pt-BR" sz="2000" dirty="0"/>
          </a:p>
          <a:p>
            <a:pPr marL="457200" indent="-457200" algn="just">
              <a:buFont typeface="Arial" panose="020B0604020202020204" pitchFamily="34" charset="0"/>
              <a:buChar char="•"/>
            </a:pPr>
            <a:r>
              <a:rPr lang="pt-BR" sz="3200" dirty="0"/>
              <a:t>Verifique seu projeto no </a:t>
            </a:r>
            <a:r>
              <a:rPr lang="pt-BR" sz="3200" dirty="0" err="1"/>
              <a:t>Github</a:t>
            </a:r>
            <a:r>
              <a:rPr lang="pt-BR" sz="3200" dirty="0"/>
              <a:t>: </a:t>
            </a:r>
            <a:r>
              <a:rPr lang="pt-BR" sz="2800" dirty="0"/>
              <a:t>https://github.com/fulanodasilva/citacoes</a:t>
            </a:r>
            <a:endParaRPr lang="pt-BR" sz="2000" dirty="0"/>
          </a:p>
        </p:txBody>
      </p:sp>
      <p:sp>
        <p:nvSpPr>
          <p:cNvPr id="3"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2602963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9" y="1213682"/>
            <a:ext cx="8192022" cy="4770537"/>
          </a:xfrm>
          <a:prstGeom prst="rect">
            <a:avLst/>
          </a:prstGeom>
          <a:noFill/>
        </p:spPr>
        <p:txBody>
          <a:bodyPr wrap="square" rtlCol="0">
            <a:spAutoFit/>
          </a:bodyPr>
          <a:lstStyle/>
          <a:p>
            <a:pPr marL="457200" indent="-457200" algn="just">
              <a:buFont typeface="Arial" panose="020B0604020202020204" pitchFamily="34" charset="0"/>
              <a:buChar char="•"/>
            </a:pPr>
            <a:endParaRPr lang="pt-BR" sz="3200" dirty="0" smtClean="0"/>
          </a:p>
          <a:p>
            <a:pPr marL="457200" indent="-457200" algn="just">
              <a:buFont typeface="Arial" panose="020B0604020202020204" pitchFamily="34" charset="0"/>
              <a:buChar char="•"/>
            </a:pPr>
            <a:r>
              <a:rPr lang="pt-BR" sz="3200" dirty="0" smtClean="0"/>
              <a:t>Muito </a:t>
            </a:r>
            <a:r>
              <a:rPr lang="pt-BR" sz="3200" dirty="0"/>
              <a:t>raramente trabalhamos sozinhos.</a:t>
            </a:r>
          </a:p>
          <a:p>
            <a:pPr marL="457200" indent="-457200" algn="just">
              <a:buFont typeface="Arial" panose="020B0604020202020204" pitchFamily="34" charset="0"/>
              <a:buChar char="•"/>
            </a:pPr>
            <a:r>
              <a:rPr lang="pt-BR" sz="3200" dirty="0"/>
              <a:t>Construir um sistema em equipe é um grande desafio. </a:t>
            </a:r>
            <a:endParaRPr lang="pt-BR" sz="3200" dirty="0" smtClean="0"/>
          </a:p>
          <a:p>
            <a:pPr marL="457200" indent="-457200" algn="just">
              <a:buFont typeface="Arial" panose="020B0604020202020204" pitchFamily="34" charset="0"/>
              <a:buChar char="•"/>
            </a:pPr>
            <a:r>
              <a:rPr lang="pt-BR" sz="3200" dirty="0" smtClean="0"/>
              <a:t>Nosso </a:t>
            </a:r>
            <a:r>
              <a:rPr lang="pt-BR" sz="3200" dirty="0"/>
              <a:t>código tem que se integrar de maneira transparente e sem emendas com o código de todos os outros membros da nossa equipe.</a:t>
            </a:r>
          </a:p>
          <a:p>
            <a:pPr algn="just">
              <a:lnSpc>
                <a:spcPct val="150000"/>
              </a:lnSpc>
            </a:pPr>
            <a:endParaRPr lang="x-none" sz="3200" dirty="0"/>
          </a:p>
        </p:txBody>
      </p:sp>
      <p:sp>
        <p:nvSpPr>
          <p:cNvPr id="3" name="Título 1"/>
          <p:cNvSpPr>
            <a:spLocks noGrp="1"/>
          </p:cNvSpPr>
          <p:nvPr>
            <p:ph type="title"/>
          </p:nvPr>
        </p:nvSpPr>
        <p:spPr>
          <a:xfrm>
            <a:off x="437883" y="11655"/>
            <a:ext cx="8203842" cy="902745"/>
          </a:xfrm>
        </p:spPr>
        <p:txBody>
          <a:bodyPr>
            <a:normAutofit fontScale="90000"/>
          </a:bodyPr>
          <a:lstStyle/>
          <a:p>
            <a:pPr>
              <a:lnSpc>
                <a:spcPct val="200000"/>
              </a:lnSpc>
            </a:pPr>
            <a:r>
              <a:rPr lang="x-none" sz="2800" b="1" dirty="0"/>
              <a:t>TRABALHANDO EM </a:t>
            </a:r>
            <a:r>
              <a:rPr lang="x-none" sz="2800" b="1" dirty="0" smtClean="0"/>
              <a:t>EQUIPE</a:t>
            </a:r>
            <a:endParaRPr lang="x-none" sz="2800" b="1" dirty="0"/>
          </a:p>
        </p:txBody>
      </p:sp>
    </p:spTree>
    <p:extLst>
      <p:ext uri="{BB962C8B-B14F-4D97-AF65-F5344CB8AC3E}">
        <p14:creationId xmlns:p14="http://schemas.microsoft.com/office/powerpoint/2010/main" val="34816845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FE58FA5A-7D9B-4083-9DEF-3CE706AEFA9D}"/>
              </a:ext>
            </a:extLst>
          </p:cNvPr>
          <p:cNvPicPr>
            <a:picLocks noChangeAspect="1"/>
          </p:cNvPicPr>
          <p:nvPr/>
        </p:nvPicPr>
        <p:blipFill>
          <a:blip r:embed="rId2"/>
          <a:stretch>
            <a:fillRect/>
          </a:stretch>
        </p:blipFill>
        <p:spPr>
          <a:xfrm>
            <a:off x="669728" y="1563372"/>
            <a:ext cx="7804544" cy="3731256"/>
          </a:xfrm>
          <a:prstGeom prst="rect">
            <a:avLst/>
          </a:prstGeom>
        </p:spPr>
      </p:pic>
      <p:sp>
        <p:nvSpPr>
          <p:cNvPr id="4"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14250538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D6A3549E-9406-4E30-8D71-456643970FAE}"/>
              </a:ext>
            </a:extLst>
          </p:cNvPr>
          <p:cNvPicPr>
            <a:picLocks noChangeAspect="1"/>
          </p:cNvPicPr>
          <p:nvPr/>
        </p:nvPicPr>
        <p:blipFill>
          <a:blip r:embed="rId2"/>
          <a:stretch>
            <a:fillRect/>
          </a:stretch>
        </p:blipFill>
        <p:spPr>
          <a:xfrm>
            <a:off x="243639" y="1756611"/>
            <a:ext cx="8656722" cy="3922294"/>
          </a:xfrm>
          <a:prstGeom prst="rect">
            <a:avLst/>
          </a:prstGeom>
        </p:spPr>
      </p:pic>
      <p:sp>
        <p:nvSpPr>
          <p:cNvPr id="4"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24709814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2440492"/>
            <a:ext cx="8192022" cy="1977016"/>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pt-BR" sz="3200" dirty="0"/>
              <a:t>Verifique também as alterações feitas no projeto até o momento: </a:t>
            </a:r>
            <a:r>
              <a:rPr lang="pt-BR" sz="2000" dirty="0">
                <a:hlinkClick r:id="rId2"/>
              </a:rPr>
              <a:t>https://github.com/fulanodasilva/citacoes/commits/master</a:t>
            </a:r>
            <a:endParaRPr lang="pt-BR" sz="2000" dirty="0"/>
          </a:p>
        </p:txBody>
      </p:sp>
      <p:sp>
        <p:nvSpPr>
          <p:cNvPr id="3"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22321430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xmlns="" id="{DE8DB682-738E-4FE2-837C-193AC21EDFA5}"/>
              </a:ext>
            </a:extLst>
          </p:cNvPr>
          <p:cNvPicPr>
            <a:picLocks noChangeAspect="1"/>
          </p:cNvPicPr>
          <p:nvPr/>
        </p:nvPicPr>
        <p:blipFill>
          <a:blip r:embed="rId2"/>
          <a:stretch>
            <a:fillRect/>
          </a:stretch>
        </p:blipFill>
        <p:spPr>
          <a:xfrm>
            <a:off x="182033" y="1768642"/>
            <a:ext cx="8779933" cy="3501190"/>
          </a:xfrm>
          <a:prstGeom prst="rect">
            <a:avLst/>
          </a:prstGeom>
        </p:spPr>
      </p:pic>
      <p:sp>
        <p:nvSpPr>
          <p:cNvPr id="3"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42536935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2687579"/>
            <a:ext cx="8192022" cy="1482842"/>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pt-BR" sz="3200" dirty="0"/>
              <a:t>É possível ver as mudanças feitas, clicando nas alterações.</a:t>
            </a:r>
            <a:endParaRPr lang="pt-BR" sz="2000" dirty="0"/>
          </a:p>
        </p:txBody>
      </p:sp>
      <p:sp>
        <p:nvSpPr>
          <p:cNvPr id="3"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33310979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4296037A-1371-481A-AFAD-1241447D28D6}"/>
              </a:ext>
            </a:extLst>
          </p:cNvPr>
          <p:cNvPicPr>
            <a:picLocks noChangeAspect="1"/>
          </p:cNvPicPr>
          <p:nvPr/>
        </p:nvPicPr>
        <p:blipFill>
          <a:blip r:embed="rId2"/>
          <a:stretch>
            <a:fillRect/>
          </a:stretch>
        </p:blipFill>
        <p:spPr>
          <a:xfrm>
            <a:off x="264317" y="1476638"/>
            <a:ext cx="8615365" cy="3904724"/>
          </a:xfrm>
          <a:prstGeom prst="rect">
            <a:avLst/>
          </a:prstGeom>
        </p:spPr>
      </p:pic>
      <p:sp>
        <p:nvSpPr>
          <p:cNvPr id="4"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6760821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1470996"/>
            <a:ext cx="8192022" cy="3416320"/>
          </a:xfrm>
          <a:prstGeom prst="rect">
            <a:avLst/>
          </a:prstGeom>
          <a:noFill/>
        </p:spPr>
        <p:txBody>
          <a:bodyPr wrap="square" rtlCol="0">
            <a:spAutoFit/>
          </a:bodyPr>
          <a:lstStyle/>
          <a:p>
            <a:pPr algn="just">
              <a:lnSpc>
                <a:spcPct val="150000"/>
              </a:lnSpc>
            </a:pPr>
            <a:endParaRPr lang="pt-BR" sz="2000" b="1" dirty="0"/>
          </a:p>
          <a:p>
            <a:pPr marL="457200" indent="-457200" algn="just">
              <a:lnSpc>
                <a:spcPct val="150000"/>
              </a:lnSpc>
              <a:buFont typeface="Arial" panose="020B0604020202020204" pitchFamily="34" charset="0"/>
              <a:buChar char="•"/>
            </a:pPr>
            <a:r>
              <a:rPr lang="pt-BR" sz="3200" dirty="0"/>
              <a:t>Crie um diretório chamado ‘</a:t>
            </a:r>
            <a:r>
              <a:rPr lang="pt-BR" sz="3200" dirty="0" err="1">
                <a:solidFill>
                  <a:srgbClr val="C00000"/>
                </a:solidFill>
              </a:rPr>
              <a:t>projetos_git</a:t>
            </a:r>
            <a:r>
              <a:rPr lang="pt-BR" sz="3200" dirty="0"/>
              <a:t>’;</a:t>
            </a:r>
          </a:p>
          <a:p>
            <a:pPr marL="457200" indent="-457200" algn="just">
              <a:lnSpc>
                <a:spcPct val="150000"/>
              </a:lnSpc>
              <a:buFont typeface="Arial" panose="020B0604020202020204" pitchFamily="34" charset="0"/>
              <a:buChar char="•"/>
            </a:pPr>
            <a:r>
              <a:rPr lang="pt-BR" sz="3200" dirty="0"/>
              <a:t>Dentro desse diretório, execute o comando:</a:t>
            </a:r>
          </a:p>
          <a:p>
            <a:pPr algn="just">
              <a:lnSpc>
                <a:spcPct val="150000"/>
              </a:lnSpc>
            </a:pPr>
            <a:endParaRPr lang="pt-BR" sz="3200" dirty="0"/>
          </a:p>
          <a:p>
            <a:pPr algn="ctr">
              <a:lnSpc>
                <a:spcPct val="150000"/>
              </a:lnSpc>
            </a:pPr>
            <a:r>
              <a:rPr lang="pt-BR" sz="2800" dirty="0">
                <a:solidFill>
                  <a:srgbClr val="002060"/>
                </a:solidFill>
              </a:rPr>
              <a:t>$ </a:t>
            </a:r>
            <a:r>
              <a:rPr lang="pt-BR" sz="2800" dirty="0" err="1">
                <a:solidFill>
                  <a:srgbClr val="002060"/>
                </a:solidFill>
              </a:rPr>
              <a:t>git</a:t>
            </a:r>
            <a:r>
              <a:rPr lang="pt-BR" sz="2800" dirty="0">
                <a:solidFill>
                  <a:srgbClr val="002060"/>
                </a:solidFill>
              </a:rPr>
              <a:t> clone https://github.com/fulanodasilva/citacoes.git</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OBTER PROJETO DO GITHUB</a:t>
            </a:r>
            <a:endParaRPr lang="pt-BR" sz="1600" b="1" dirty="0"/>
          </a:p>
        </p:txBody>
      </p:sp>
    </p:spTree>
    <p:extLst>
      <p:ext uri="{BB962C8B-B14F-4D97-AF65-F5344CB8AC3E}">
        <p14:creationId xmlns:p14="http://schemas.microsoft.com/office/powerpoint/2010/main" val="1228694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x-none" dirty="0"/>
              <a:t>CAPÍTULO </a:t>
            </a:r>
            <a:r>
              <a:rPr lang="pt-BR" dirty="0"/>
              <a:t>3</a:t>
            </a:r>
            <a:r>
              <a:rPr lang="x-none" dirty="0"/>
              <a:t> – </a:t>
            </a:r>
            <a:r>
              <a:rPr lang="pt-BR" dirty="0"/>
              <a:t>TRABALHANDO COM REPOSITÓRIO LOCAL</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229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1490007"/>
            <a:ext cx="8192022" cy="3139321"/>
          </a:xfrm>
          <a:prstGeom prst="rect">
            <a:avLst/>
          </a:prstGeom>
          <a:noFill/>
        </p:spPr>
        <p:txBody>
          <a:bodyPr wrap="square" rtlCol="0">
            <a:spAutoFit/>
          </a:bodyPr>
          <a:lstStyle/>
          <a:p>
            <a:pPr algn="just">
              <a:lnSpc>
                <a:spcPct val="150000"/>
              </a:lnSpc>
            </a:pPr>
            <a:endParaRPr lang="pt-BR" sz="2000" b="1" dirty="0"/>
          </a:p>
          <a:p>
            <a:pPr marL="457200" indent="-457200" algn="just">
              <a:buFont typeface="Arial" panose="020B0604020202020204" pitchFamily="34" charset="0"/>
              <a:buChar char="•"/>
            </a:pPr>
            <a:r>
              <a:rPr lang="pt-BR" sz="2800" dirty="0"/>
              <a:t>Ao executar o comando ‘</a:t>
            </a:r>
            <a:r>
              <a:rPr lang="pt-BR" sz="2800" dirty="0" err="1">
                <a:solidFill>
                  <a:srgbClr val="C00000"/>
                </a:solidFill>
              </a:rPr>
              <a:t>git</a:t>
            </a:r>
            <a:r>
              <a:rPr lang="pt-BR" sz="2800" dirty="0">
                <a:solidFill>
                  <a:srgbClr val="C00000"/>
                </a:solidFill>
              </a:rPr>
              <a:t> </a:t>
            </a:r>
            <a:r>
              <a:rPr lang="pt-BR" sz="2800" dirty="0" err="1">
                <a:solidFill>
                  <a:srgbClr val="C00000"/>
                </a:solidFill>
              </a:rPr>
              <a:t>init</a:t>
            </a:r>
            <a:r>
              <a:rPr lang="pt-BR" sz="2800" dirty="0"/>
              <a:t>’ para criar um repositório </a:t>
            </a:r>
            <a:r>
              <a:rPr lang="pt-BR" sz="2800" dirty="0" err="1"/>
              <a:t>Git</a:t>
            </a:r>
            <a:r>
              <a:rPr lang="pt-BR" sz="2800" dirty="0"/>
              <a:t>, temos um subdiretório </a:t>
            </a:r>
            <a:r>
              <a:rPr lang="pt-BR" sz="2800" dirty="0">
                <a:solidFill>
                  <a:srgbClr val="C00000"/>
                </a:solidFill>
              </a:rPr>
              <a:t>‘.</a:t>
            </a:r>
            <a:r>
              <a:rPr lang="pt-BR" sz="2800" dirty="0" err="1">
                <a:solidFill>
                  <a:srgbClr val="C00000"/>
                </a:solidFill>
              </a:rPr>
              <a:t>git</a:t>
            </a:r>
            <a:r>
              <a:rPr lang="pt-BR" sz="2800" dirty="0"/>
              <a:t>’, que será utilizado para conter o histórico de alteração dos arquivos, e outras coisas.</a:t>
            </a:r>
          </a:p>
          <a:p>
            <a:pPr marL="457200" indent="-457200" algn="just">
              <a:buFont typeface="Arial" panose="020B0604020202020204" pitchFamily="34" charset="0"/>
              <a:buChar char="•"/>
            </a:pPr>
            <a:r>
              <a:rPr lang="pt-BR" sz="2800" dirty="0"/>
              <a:t>Remover o subdiretório ‘</a:t>
            </a:r>
            <a:r>
              <a:rPr lang="pt-BR" sz="2800" dirty="0">
                <a:solidFill>
                  <a:srgbClr val="C00000"/>
                </a:solidFill>
              </a:rPr>
              <a:t>.</a:t>
            </a:r>
            <a:r>
              <a:rPr lang="pt-BR" sz="2800" dirty="0" err="1">
                <a:solidFill>
                  <a:srgbClr val="C00000"/>
                </a:solidFill>
              </a:rPr>
              <a:t>git</a:t>
            </a:r>
            <a:r>
              <a:rPr lang="pt-BR" sz="2800" dirty="0"/>
              <a:t>’ interrompe o repositório </a:t>
            </a:r>
            <a:r>
              <a:rPr lang="pt-BR" sz="2800" dirty="0" err="1"/>
              <a:t>Git</a:t>
            </a:r>
            <a:r>
              <a:rPr lang="pt-BR" sz="2800" dirty="0"/>
              <a:t>.</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CRIANDO UM REPOSITÓRIO LOCAL</a:t>
            </a:r>
            <a:endParaRPr lang="pt-BR" sz="1600" b="1" dirty="0"/>
          </a:p>
        </p:txBody>
      </p:sp>
    </p:spTree>
    <p:extLst>
      <p:ext uri="{BB962C8B-B14F-4D97-AF65-F5344CB8AC3E}">
        <p14:creationId xmlns:p14="http://schemas.microsoft.com/office/powerpoint/2010/main" val="16587136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B8092A0-F2D5-4945-AE08-2BAD6BAF71BE}"/>
              </a:ext>
            </a:extLst>
          </p:cNvPr>
          <p:cNvPicPr>
            <a:picLocks noChangeAspect="1"/>
          </p:cNvPicPr>
          <p:nvPr/>
        </p:nvPicPr>
        <p:blipFill rotWithShape="1">
          <a:blip r:embed="rId2"/>
          <a:srcRect b="22475"/>
          <a:stretch/>
        </p:blipFill>
        <p:spPr>
          <a:xfrm>
            <a:off x="294336" y="1854036"/>
            <a:ext cx="8555328" cy="3149928"/>
          </a:xfrm>
          <a:prstGeom prst="rect">
            <a:avLst/>
          </a:prstGeom>
        </p:spPr>
      </p:pic>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400" b="1" dirty="0"/>
              <a:t>CRIANDO UM REPOSITÓRIO LOCAL</a:t>
            </a:r>
            <a:endParaRPr lang="pt-BR" sz="1600" b="1" dirty="0"/>
          </a:p>
        </p:txBody>
      </p:sp>
    </p:spTree>
    <p:extLst>
      <p:ext uri="{BB962C8B-B14F-4D97-AF65-F5344CB8AC3E}">
        <p14:creationId xmlns:p14="http://schemas.microsoft.com/office/powerpoint/2010/main" val="1432582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9" y="840919"/>
            <a:ext cx="8192022" cy="526297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x-none" sz="3200" dirty="0" smtClean="0"/>
              <a:t>Ferramentas </a:t>
            </a:r>
            <a:r>
              <a:rPr lang="x-none" sz="3200" dirty="0"/>
              <a:t>que funcionam como máquinas do tempo e robôs de </a:t>
            </a:r>
            <a:r>
              <a:rPr lang="x-none" sz="3200" dirty="0" smtClean="0"/>
              <a:t>integração</a:t>
            </a:r>
            <a:r>
              <a:rPr lang="pt-BR" sz="3200" dirty="0" smtClean="0"/>
              <a:t> dos documentos</a:t>
            </a:r>
            <a:r>
              <a:rPr lang="x-none" sz="3200" dirty="0" smtClean="0"/>
              <a:t>;</a:t>
            </a:r>
            <a:endParaRPr lang="x-none" sz="3200" dirty="0"/>
          </a:p>
          <a:p>
            <a:pPr marL="342900" indent="-342900" algn="just">
              <a:lnSpc>
                <a:spcPct val="150000"/>
              </a:lnSpc>
              <a:buFont typeface="Arial" panose="020B0604020202020204" pitchFamily="34" charset="0"/>
              <a:buChar char="•"/>
            </a:pPr>
            <a:r>
              <a:rPr lang="x-none" sz="3200" dirty="0"/>
              <a:t>Mostra todo o </a:t>
            </a:r>
            <a:r>
              <a:rPr lang="x-none" sz="3200" dirty="0" smtClean="0"/>
              <a:t>histórico</a:t>
            </a:r>
            <a:r>
              <a:rPr lang="pt-BR" sz="3200" dirty="0" smtClean="0"/>
              <a:t> do documento</a:t>
            </a:r>
            <a:r>
              <a:rPr lang="x-none" sz="3200" dirty="0" smtClean="0"/>
              <a:t>;</a:t>
            </a:r>
            <a:endParaRPr lang="x-none" sz="3200" dirty="0"/>
          </a:p>
          <a:p>
            <a:pPr marL="342900" indent="-342900" algn="just">
              <a:lnSpc>
                <a:spcPct val="150000"/>
              </a:lnSpc>
              <a:buFont typeface="Arial" panose="020B0604020202020204" pitchFamily="34" charset="0"/>
              <a:buChar char="•"/>
            </a:pPr>
            <a:r>
              <a:rPr lang="x-none" sz="3200" dirty="0"/>
              <a:t>Possui um </a:t>
            </a:r>
            <a:r>
              <a:rPr lang="x-none" sz="3200" dirty="0" smtClean="0"/>
              <a:t>repositório.</a:t>
            </a:r>
            <a:endParaRPr lang="pt-BR" sz="3200" dirty="0" smtClean="0"/>
          </a:p>
          <a:p>
            <a:pPr marL="342900" indent="-342900" algn="just">
              <a:lnSpc>
                <a:spcPct val="150000"/>
              </a:lnSpc>
              <a:buFont typeface="Arial" panose="020B0604020202020204" pitchFamily="34" charset="0"/>
              <a:buChar char="•"/>
            </a:pPr>
            <a:r>
              <a:rPr lang="pt-BR" sz="3200" i="1" dirty="0" smtClean="0"/>
              <a:t>CVS</a:t>
            </a:r>
            <a:r>
              <a:rPr lang="pt-BR" sz="3200" i="1" dirty="0"/>
              <a:t>, </a:t>
            </a:r>
            <a:r>
              <a:rPr lang="pt-BR" sz="3200" i="1" dirty="0" err="1"/>
              <a:t>ClearCase</a:t>
            </a:r>
            <a:r>
              <a:rPr lang="pt-BR" sz="3200" i="1" dirty="0"/>
              <a:t>, </a:t>
            </a:r>
            <a:r>
              <a:rPr lang="pt-BR" sz="3200" i="1" dirty="0" err="1"/>
              <a:t>Source-Safe</a:t>
            </a:r>
            <a:r>
              <a:rPr lang="pt-BR" sz="3200" i="1" dirty="0"/>
              <a:t> e SVN </a:t>
            </a:r>
            <a:endParaRPr lang="pt-BR" sz="3200" i="1" dirty="0" smtClean="0"/>
          </a:p>
          <a:p>
            <a:pPr marL="342900" indent="-342900" algn="just">
              <a:lnSpc>
                <a:spcPct val="150000"/>
              </a:lnSpc>
              <a:buFont typeface="Arial" panose="020B0604020202020204" pitchFamily="34" charset="0"/>
              <a:buChar char="•"/>
            </a:pPr>
            <a:r>
              <a:rPr lang="pt-BR" sz="3200" b="1" dirty="0"/>
              <a:t>Mercurial, </a:t>
            </a:r>
            <a:r>
              <a:rPr lang="pt-BR" sz="3200" b="1" dirty="0" err="1"/>
              <a:t>Bazaar</a:t>
            </a:r>
            <a:r>
              <a:rPr lang="pt-BR" sz="3200" b="1" dirty="0"/>
              <a:t> e, é claro, </a:t>
            </a:r>
            <a:r>
              <a:rPr lang="pt-BR" sz="3200" b="1" dirty="0" err="1" smtClean="0"/>
              <a:t>Git</a:t>
            </a:r>
            <a:r>
              <a:rPr lang="pt-BR" sz="3200" b="1" dirty="0" smtClean="0"/>
              <a:t>.</a:t>
            </a:r>
            <a:endParaRPr lang="x-none" sz="3200" b="1" dirty="0"/>
          </a:p>
        </p:txBody>
      </p:sp>
      <p:sp>
        <p:nvSpPr>
          <p:cNvPr id="3" name="Título 1"/>
          <p:cNvSpPr>
            <a:spLocks noGrp="1"/>
          </p:cNvSpPr>
          <p:nvPr>
            <p:ph type="title"/>
          </p:nvPr>
        </p:nvSpPr>
        <p:spPr>
          <a:xfrm>
            <a:off x="437883" y="11655"/>
            <a:ext cx="8203842" cy="902745"/>
          </a:xfrm>
        </p:spPr>
        <p:txBody>
          <a:bodyPr>
            <a:normAutofit fontScale="90000"/>
          </a:bodyPr>
          <a:lstStyle/>
          <a:p>
            <a:pPr>
              <a:lnSpc>
                <a:spcPct val="200000"/>
              </a:lnSpc>
            </a:pPr>
            <a:r>
              <a:rPr lang="x-none" sz="2800" b="1" dirty="0"/>
              <a:t>SISTEMAS DE CONTROLE DE </a:t>
            </a:r>
            <a:r>
              <a:rPr lang="x-none" sz="2800" b="1" dirty="0" smtClean="0"/>
              <a:t>VERSÃO</a:t>
            </a:r>
            <a:endParaRPr lang="x-none" sz="2800" b="1" dirty="0"/>
          </a:p>
        </p:txBody>
      </p:sp>
    </p:spTree>
    <p:extLst>
      <p:ext uri="{BB962C8B-B14F-4D97-AF65-F5344CB8AC3E}">
        <p14:creationId xmlns:p14="http://schemas.microsoft.com/office/powerpoint/2010/main" val="1363201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1597729"/>
            <a:ext cx="8192022" cy="3170099"/>
          </a:xfrm>
          <a:prstGeom prst="rect">
            <a:avLst/>
          </a:prstGeom>
          <a:noFill/>
        </p:spPr>
        <p:txBody>
          <a:bodyPr wrap="square" rtlCol="0">
            <a:spAutoFit/>
          </a:bodyPr>
          <a:lstStyle/>
          <a:p>
            <a:pPr algn="just"/>
            <a:endParaRPr lang="pt-BR" sz="3200" dirty="0"/>
          </a:p>
          <a:p>
            <a:pPr marL="342900" indent="-342900" algn="just">
              <a:buFont typeface="Arial" panose="020B0604020202020204" pitchFamily="34" charset="0"/>
              <a:buChar char="•"/>
            </a:pPr>
            <a:r>
              <a:rPr lang="pt-BR" sz="2800" dirty="0"/>
              <a:t>O estado de um repositório é verificado pelo comando ‘</a:t>
            </a:r>
            <a:r>
              <a:rPr lang="pt-BR" sz="2800" dirty="0" err="1">
                <a:solidFill>
                  <a:srgbClr val="C00000"/>
                </a:solidFill>
              </a:rPr>
              <a:t>git</a:t>
            </a:r>
            <a:r>
              <a:rPr lang="pt-BR" sz="2800" dirty="0">
                <a:solidFill>
                  <a:srgbClr val="C00000"/>
                </a:solidFill>
              </a:rPr>
              <a:t> status</a:t>
            </a:r>
            <a:r>
              <a:rPr lang="pt-BR" sz="2800" dirty="0"/>
              <a:t>’.</a:t>
            </a:r>
          </a:p>
          <a:p>
            <a:pPr marL="342900" indent="-342900" algn="just">
              <a:buFont typeface="Arial" panose="020B0604020202020204" pitchFamily="34" charset="0"/>
              <a:buChar char="•"/>
            </a:pPr>
            <a:r>
              <a:rPr lang="pt-BR" sz="2800" dirty="0"/>
              <a:t>Caso um arquivo não esteja rastreado (</a:t>
            </a:r>
            <a:r>
              <a:rPr lang="pt-BR" sz="2800" i="1" dirty="0" err="1"/>
              <a:t>Untracked</a:t>
            </a:r>
            <a:r>
              <a:rPr lang="pt-BR" sz="2800" i="1" dirty="0"/>
              <a:t> files</a:t>
            </a:r>
            <a:r>
              <a:rPr lang="pt-BR" sz="2800" dirty="0"/>
              <a:t>), o comando ‘</a:t>
            </a:r>
            <a:r>
              <a:rPr lang="pt-BR" sz="2800" dirty="0" err="1">
                <a:solidFill>
                  <a:srgbClr val="C00000"/>
                </a:solidFill>
              </a:rPr>
              <a:t>git</a:t>
            </a:r>
            <a:r>
              <a:rPr lang="pt-BR" sz="2800" dirty="0">
                <a:solidFill>
                  <a:srgbClr val="C00000"/>
                </a:solidFill>
              </a:rPr>
              <a:t> </a:t>
            </a:r>
            <a:r>
              <a:rPr lang="pt-BR" sz="2800" dirty="0" err="1">
                <a:solidFill>
                  <a:srgbClr val="C00000"/>
                </a:solidFill>
              </a:rPr>
              <a:t>add</a:t>
            </a:r>
            <a:r>
              <a:rPr lang="pt-BR" sz="2800" dirty="0"/>
              <a:t>’ será utilizado para rastrear esse arquivo, e o </a:t>
            </a:r>
            <a:r>
              <a:rPr lang="pt-BR" sz="2800" dirty="0" err="1"/>
              <a:t>Git</a:t>
            </a:r>
            <a:r>
              <a:rPr lang="pt-BR" sz="2800" dirty="0"/>
              <a:t> </a:t>
            </a:r>
            <a:r>
              <a:rPr lang="pt-BR" sz="2800" dirty="0" smtClean="0"/>
              <a:t>estará </a:t>
            </a:r>
            <a:r>
              <a:rPr lang="pt-BR" sz="2800" dirty="0"/>
              <a:t>pronto para gravar o arquivo no repositório (</a:t>
            </a:r>
            <a:r>
              <a:rPr lang="pt-BR" sz="2800" i="1" dirty="0" err="1"/>
              <a:t>Changes</a:t>
            </a:r>
            <a:r>
              <a:rPr lang="pt-BR" sz="2800" i="1" dirty="0"/>
              <a:t> </a:t>
            </a:r>
            <a:r>
              <a:rPr lang="pt-BR" sz="2800" i="1" dirty="0" err="1"/>
              <a:t>to</a:t>
            </a:r>
            <a:r>
              <a:rPr lang="pt-BR" sz="2800" i="1" dirty="0"/>
              <a:t> </a:t>
            </a:r>
            <a:r>
              <a:rPr lang="pt-BR" sz="2800" i="1" dirty="0" err="1"/>
              <a:t>be</a:t>
            </a:r>
            <a:r>
              <a:rPr lang="pt-BR" sz="2800" i="1" dirty="0"/>
              <a:t> </a:t>
            </a:r>
            <a:r>
              <a:rPr lang="pt-BR" sz="2800" i="1" dirty="0" err="1"/>
              <a:t>commited</a:t>
            </a:r>
            <a:r>
              <a:rPr lang="pt-BR" sz="2800" dirty="0"/>
              <a:t>).</a:t>
            </a:r>
            <a:endParaRPr lang="pt-BR" sz="2800" i="1"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ARQUIVOS</a:t>
            </a:r>
            <a:endParaRPr lang="pt-BR" sz="1600" b="1" dirty="0"/>
          </a:p>
        </p:txBody>
      </p:sp>
    </p:spTree>
    <p:extLst>
      <p:ext uri="{BB962C8B-B14F-4D97-AF65-F5344CB8AC3E}">
        <p14:creationId xmlns:p14="http://schemas.microsoft.com/office/powerpoint/2010/main" val="1981356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F066ACF-FAE7-2045-BC38-FDAC459AFA1A}"/>
              </a:ext>
            </a:extLst>
          </p:cNvPr>
          <p:cNvPicPr>
            <a:picLocks noChangeAspect="1"/>
          </p:cNvPicPr>
          <p:nvPr/>
        </p:nvPicPr>
        <p:blipFill>
          <a:blip r:embed="rId2"/>
          <a:stretch>
            <a:fillRect/>
          </a:stretch>
        </p:blipFill>
        <p:spPr>
          <a:xfrm>
            <a:off x="552460" y="1488282"/>
            <a:ext cx="8039079" cy="3881436"/>
          </a:xfrm>
          <a:prstGeom prst="rect">
            <a:avLst/>
          </a:prstGeom>
        </p:spPr>
      </p:pic>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ARQUIVOS</a:t>
            </a:r>
            <a:endParaRPr lang="pt-BR" sz="1600" b="1" dirty="0"/>
          </a:p>
        </p:txBody>
      </p:sp>
    </p:spTree>
    <p:extLst>
      <p:ext uri="{BB962C8B-B14F-4D97-AF65-F5344CB8AC3E}">
        <p14:creationId xmlns:p14="http://schemas.microsoft.com/office/powerpoint/2010/main" val="5065794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1659285"/>
            <a:ext cx="8192022" cy="3046988"/>
          </a:xfrm>
          <a:prstGeom prst="rect">
            <a:avLst/>
          </a:prstGeom>
          <a:noFill/>
        </p:spPr>
        <p:txBody>
          <a:bodyPr wrap="square" rtlCol="0">
            <a:spAutoFit/>
          </a:bodyPr>
          <a:lstStyle/>
          <a:p>
            <a:pPr algn="just"/>
            <a:endParaRPr lang="pt-BR" sz="3200" i="1" dirty="0"/>
          </a:p>
          <a:p>
            <a:pPr marL="457200" indent="-457200" algn="just">
              <a:buFont typeface="Arial" panose="020B0604020202020204" pitchFamily="34" charset="0"/>
              <a:buChar char="•"/>
            </a:pPr>
            <a:r>
              <a:rPr lang="pt-BR" sz="3200" dirty="0"/>
              <a:t>É possível rastrear vários arquivos de um diretório executando o comando ‘</a:t>
            </a:r>
            <a:r>
              <a:rPr lang="pt-BR" sz="3200" i="1" dirty="0" err="1">
                <a:solidFill>
                  <a:srgbClr val="C00000"/>
                </a:solidFill>
              </a:rPr>
              <a:t>git</a:t>
            </a:r>
            <a:r>
              <a:rPr lang="pt-BR" sz="3200" i="1" dirty="0">
                <a:solidFill>
                  <a:srgbClr val="C00000"/>
                </a:solidFill>
              </a:rPr>
              <a:t> </a:t>
            </a:r>
            <a:r>
              <a:rPr lang="pt-BR" sz="3200" i="1" dirty="0" err="1">
                <a:solidFill>
                  <a:srgbClr val="C00000"/>
                </a:solidFill>
              </a:rPr>
              <a:t>add</a:t>
            </a:r>
            <a:r>
              <a:rPr lang="pt-BR" sz="3200" i="1" dirty="0">
                <a:solidFill>
                  <a:srgbClr val="C00000"/>
                </a:solidFill>
              </a:rPr>
              <a:t> </a:t>
            </a:r>
            <a:r>
              <a:rPr lang="pt-BR" sz="3200" i="1" dirty="0" smtClean="0">
                <a:solidFill>
                  <a:srgbClr val="C00000"/>
                </a:solidFill>
              </a:rPr>
              <a:t>.</a:t>
            </a:r>
            <a:r>
              <a:rPr lang="pt-BR" sz="3200" dirty="0" smtClean="0">
                <a:solidFill>
                  <a:srgbClr val="C00000"/>
                </a:solidFill>
              </a:rPr>
              <a:t>’</a:t>
            </a:r>
            <a:endParaRPr lang="pt-BR" sz="3200" dirty="0">
              <a:solidFill>
                <a:srgbClr val="C00000"/>
              </a:solidFill>
            </a:endParaRPr>
          </a:p>
          <a:p>
            <a:pPr marL="457200" indent="-457200" algn="just">
              <a:buFont typeface="Arial" panose="020B0604020202020204" pitchFamily="34" charset="0"/>
              <a:buChar char="•"/>
            </a:pPr>
            <a:r>
              <a:rPr lang="pt-BR" sz="3200" dirty="0"/>
              <a:t>O </a:t>
            </a:r>
            <a:r>
              <a:rPr lang="pt-BR" sz="3200" dirty="0">
                <a:solidFill>
                  <a:srgbClr val="C00000"/>
                </a:solidFill>
              </a:rPr>
              <a:t>ponto</a:t>
            </a:r>
            <a:r>
              <a:rPr lang="pt-BR" sz="3200" dirty="0"/>
              <a:t> representa todos os arquivos e subdiretórios não rastreados do diretório atual.</a:t>
            </a:r>
            <a:endParaRPr lang="pt-BR" sz="28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ARQUIVOS</a:t>
            </a:r>
            <a:endParaRPr lang="pt-BR" sz="1600" b="1" dirty="0"/>
          </a:p>
        </p:txBody>
      </p:sp>
    </p:spTree>
    <p:extLst>
      <p:ext uri="{BB962C8B-B14F-4D97-AF65-F5344CB8AC3E}">
        <p14:creationId xmlns:p14="http://schemas.microsoft.com/office/powerpoint/2010/main" val="41248751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C0677A-39BD-FE43-AF83-555836D254AD}"/>
              </a:ext>
            </a:extLst>
          </p:cNvPr>
          <p:cNvPicPr>
            <a:picLocks noChangeAspect="1"/>
          </p:cNvPicPr>
          <p:nvPr/>
        </p:nvPicPr>
        <p:blipFill>
          <a:blip r:embed="rId2"/>
          <a:stretch>
            <a:fillRect/>
          </a:stretch>
        </p:blipFill>
        <p:spPr>
          <a:xfrm>
            <a:off x="712180" y="1315960"/>
            <a:ext cx="7719640" cy="4226080"/>
          </a:xfrm>
          <a:prstGeom prst="rect">
            <a:avLst/>
          </a:prstGeom>
        </p:spPr>
      </p:pic>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ARQUIVOS</a:t>
            </a:r>
            <a:endParaRPr lang="pt-BR" sz="1600" b="1" dirty="0"/>
          </a:p>
        </p:txBody>
      </p:sp>
    </p:spTree>
    <p:extLst>
      <p:ext uri="{BB962C8B-B14F-4D97-AF65-F5344CB8AC3E}">
        <p14:creationId xmlns:p14="http://schemas.microsoft.com/office/powerpoint/2010/main" val="34175572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69549" y="1349533"/>
            <a:ext cx="8192022" cy="4031873"/>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3200" dirty="0"/>
              <a:t>Ao executar </a:t>
            </a:r>
            <a:r>
              <a:rPr lang="pt-BR" sz="3200" i="1" dirty="0" err="1">
                <a:solidFill>
                  <a:srgbClr val="FF0000"/>
                </a:solidFill>
              </a:rPr>
              <a:t>git</a:t>
            </a:r>
            <a:r>
              <a:rPr lang="pt-BR" sz="3200" i="1" dirty="0">
                <a:solidFill>
                  <a:srgbClr val="FF0000"/>
                </a:solidFill>
              </a:rPr>
              <a:t> </a:t>
            </a:r>
            <a:r>
              <a:rPr lang="pt-BR" sz="3200" i="1" dirty="0" err="1" smtClean="0">
                <a:solidFill>
                  <a:srgbClr val="FF0000"/>
                </a:solidFill>
              </a:rPr>
              <a:t>add</a:t>
            </a:r>
            <a:r>
              <a:rPr lang="pt-BR" sz="3200" i="1" dirty="0" smtClean="0">
                <a:solidFill>
                  <a:srgbClr val="FF0000"/>
                </a:solidFill>
              </a:rPr>
              <a:t> &lt;nome do arquivo&gt;</a:t>
            </a:r>
            <a:r>
              <a:rPr lang="pt-BR" sz="3200" dirty="0" smtClean="0">
                <a:solidFill>
                  <a:srgbClr val="FF0000"/>
                </a:solidFill>
              </a:rPr>
              <a:t> </a:t>
            </a:r>
            <a:r>
              <a:rPr lang="pt-BR" sz="3200" dirty="0"/>
              <a:t>pela primeira vez, o </a:t>
            </a:r>
            <a:r>
              <a:rPr lang="pt-BR" sz="3200" dirty="0" err="1"/>
              <a:t>Git</a:t>
            </a:r>
            <a:r>
              <a:rPr lang="pt-BR" sz="3200" dirty="0"/>
              <a:t> coloca o arquivo em uma área denominada </a:t>
            </a:r>
            <a:r>
              <a:rPr lang="pt-BR" sz="3200" dirty="0" err="1">
                <a:solidFill>
                  <a:srgbClr val="C00000"/>
                </a:solidFill>
              </a:rPr>
              <a:t>stage</a:t>
            </a:r>
            <a:r>
              <a:rPr lang="pt-BR" sz="3200" dirty="0"/>
              <a:t>.</a:t>
            </a:r>
          </a:p>
          <a:p>
            <a:pPr marL="457200" indent="-457200" algn="just">
              <a:buFont typeface="Arial" panose="020B0604020202020204" pitchFamily="34" charset="0"/>
              <a:buChar char="•"/>
            </a:pPr>
            <a:r>
              <a:rPr lang="pt-BR" sz="3200" dirty="0"/>
              <a:t>Todas as mudanças nesse arquivo são examinadas.</a:t>
            </a:r>
          </a:p>
          <a:p>
            <a:pPr marL="457200" indent="-457200" algn="just">
              <a:buFont typeface="Arial" panose="020B0604020202020204" pitchFamily="34" charset="0"/>
              <a:buChar char="•"/>
            </a:pPr>
            <a:r>
              <a:rPr lang="pt-BR" sz="3200" dirty="0"/>
              <a:t>O diretório que contem os arquivos é denominado </a:t>
            </a:r>
            <a:r>
              <a:rPr lang="pt-BR" sz="3200" i="1" dirty="0" err="1">
                <a:solidFill>
                  <a:srgbClr val="C00000"/>
                </a:solidFill>
              </a:rPr>
              <a:t>working</a:t>
            </a:r>
            <a:r>
              <a:rPr lang="pt-BR" sz="3200" i="1" dirty="0">
                <a:solidFill>
                  <a:srgbClr val="C00000"/>
                </a:solidFill>
              </a:rPr>
              <a:t> </a:t>
            </a:r>
            <a:r>
              <a:rPr lang="pt-BR" sz="3200" i="1" dirty="0" err="1">
                <a:solidFill>
                  <a:srgbClr val="C00000"/>
                </a:solidFill>
              </a:rPr>
              <a:t>directory</a:t>
            </a:r>
            <a:r>
              <a:rPr lang="pt-BR" sz="3200" i="1" dirty="0"/>
              <a:t>.</a:t>
            </a:r>
            <a:endParaRPr lang="pt-BR" sz="32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ÁREA DO </a:t>
            </a:r>
            <a:r>
              <a:rPr lang="pt-BR" sz="2400" b="1" dirty="0" smtClean="0"/>
              <a:t>STAGE</a:t>
            </a:r>
            <a:endParaRPr lang="pt-BR" sz="1600" b="1" dirty="0"/>
          </a:p>
        </p:txBody>
      </p:sp>
    </p:spTree>
    <p:extLst>
      <p:ext uri="{BB962C8B-B14F-4D97-AF65-F5344CB8AC3E}">
        <p14:creationId xmlns:p14="http://schemas.microsoft.com/office/powerpoint/2010/main" val="32326186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382286"/>
            <a:ext cx="8192022" cy="3600986"/>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800" dirty="0" smtClean="0"/>
              <a:t>O </a:t>
            </a:r>
            <a:r>
              <a:rPr lang="pt-BR" sz="2800" dirty="0" err="1"/>
              <a:t>Git</a:t>
            </a:r>
            <a:r>
              <a:rPr lang="pt-BR" sz="2800" dirty="0"/>
              <a:t> é capaz de evitar que arquivos desnecessários sejam rastreados.</a:t>
            </a:r>
          </a:p>
          <a:p>
            <a:pPr marL="457200" indent="-457200" algn="just">
              <a:buFont typeface="Arial" panose="020B0604020202020204" pitchFamily="34" charset="0"/>
              <a:buChar char="•"/>
            </a:pPr>
            <a:r>
              <a:rPr lang="pt-BR" sz="2800" dirty="0"/>
              <a:t>Torna desnecessário evitar utilizar </a:t>
            </a:r>
            <a:r>
              <a:rPr lang="pt-BR" sz="2800" i="1" dirty="0" err="1">
                <a:solidFill>
                  <a:srgbClr val="FF0000"/>
                </a:solidFill>
              </a:rPr>
              <a:t>git</a:t>
            </a:r>
            <a:r>
              <a:rPr lang="pt-BR" sz="2800" i="1" dirty="0">
                <a:solidFill>
                  <a:srgbClr val="FF0000"/>
                </a:solidFill>
              </a:rPr>
              <a:t> </a:t>
            </a:r>
            <a:r>
              <a:rPr lang="pt-BR" sz="2800" i="1" dirty="0" err="1">
                <a:solidFill>
                  <a:srgbClr val="FF0000"/>
                </a:solidFill>
              </a:rPr>
              <a:t>add</a:t>
            </a:r>
            <a:r>
              <a:rPr lang="pt-BR" sz="2800" dirty="0">
                <a:solidFill>
                  <a:srgbClr val="FF0000"/>
                </a:solidFill>
              </a:rPr>
              <a:t> </a:t>
            </a:r>
            <a:r>
              <a:rPr lang="pt-BR" sz="2800" dirty="0"/>
              <a:t>em arquivos que não serão rastreados.</a:t>
            </a:r>
          </a:p>
          <a:p>
            <a:pPr marL="457200" indent="-457200" algn="just">
              <a:buFont typeface="Arial" panose="020B0604020202020204" pitchFamily="34" charset="0"/>
              <a:buChar char="•"/>
            </a:pPr>
            <a:r>
              <a:rPr lang="pt-BR" sz="2800" dirty="0"/>
              <a:t>Necessário criar um arquivo chamado </a:t>
            </a:r>
            <a:r>
              <a:rPr lang="pt-BR" sz="2800" i="1" dirty="0">
                <a:solidFill>
                  <a:srgbClr val="C00000"/>
                </a:solidFill>
              </a:rPr>
              <a:t>.</a:t>
            </a:r>
            <a:r>
              <a:rPr lang="pt-BR" sz="2800" i="1" dirty="0" err="1">
                <a:solidFill>
                  <a:srgbClr val="C00000"/>
                </a:solidFill>
              </a:rPr>
              <a:t>gitignore</a:t>
            </a:r>
            <a:r>
              <a:rPr lang="pt-BR" sz="2800" dirty="0">
                <a:solidFill>
                  <a:srgbClr val="C00000"/>
                </a:solidFill>
              </a:rPr>
              <a:t> </a:t>
            </a:r>
            <a:r>
              <a:rPr lang="pt-BR" sz="2800" dirty="0"/>
              <a:t>no repositório, contendo o nome dos arquivos/diretórios que serão ignorados.</a:t>
            </a:r>
          </a:p>
        </p:txBody>
      </p:sp>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400" b="1" dirty="0"/>
              <a:t>IGNORANDO ARQUIVOS</a:t>
            </a:r>
            <a:endParaRPr lang="pt-BR" sz="1600" b="1" dirty="0"/>
          </a:p>
        </p:txBody>
      </p:sp>
    </p:spTree>
    <p:extLst>
      <p:ext uri="{BB962C8B-B14F-4D97-AF65-F5344CB8AC3E}">
        <p14:creationId xmlns:p14="http://schemas.microsoft.com/office/powerpoint/2010/main" val="24101354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136048"/>
            <a:ext cx="8192022" cy="2554545"/>
          </a:xfrm>
          <a:prstGeom prst="rect">
            <a:avLst/>
          </a:prstGeom>
          <a:noFill/>
        </p:spPr>
        <p:txBody>
          <a:bodyPr wrap="square" rtlCol="0">
            <a:spAutoFit/>
          </a:bodyPr>
          <a:lstStyle/>
          <a:p>
            <a:pPr marL="457200" indent="-457200" algn="just">
              <a:buFont typeface="Arial" panose="020B0604020202020204" pitchFamily="34" charset="0"/>
              <a:buChar char="•"/>
            </a:pPr>
            <a:r>
              <a:rPr lang="pt-BR" sz="3200" dirty="0"/>
              <a:t>Também é capaz de ignorar arquivos com extensões específicas adicionando,  por exemplo, </a:t>
            </a:r>
            <a:r>
              <a:rPr lang="pt-BR" sz="3200" i="1" dirty="0"/>
              <a:t>*.log</a:t>
            </a:r>
            <a:r>
              <a:rPr lang="pt-BR" sz="3200" dirty="0"/>
              <a:t> no </a:t>
            </a:r>
            <a:r>
              <a:rPr lang="pt-BR" sz="3200" i="1" dirty="0">
                <a:solidFill>
                  <a:srgbClr val="FF0000"/>
                </a:solidFill>
              </a:rPr>
              <a:t>.</a:t>
            </a:r>
            <a:r>
              <a:rPr lang="pt-BR" sz="3200" i="1" dirty="0" err="1">
                <a:solidFill>
                  <a:srgbClr val="FF0000"/>
                </a:solidFill>
              </a:rPr>
              <a:t>gitignore</a:t>
            </a:r>
            <a:r>
              <a:rPr lang="pt-BR" sz="3200" dirty="0"/>
              <a:t>, como arquivos .</a:t>
            </a:r>
            <a:r>
              <a:rPr lang="pt-BR" sz="3200" i="1" dirty="0" err="1"/>
              <a:t>bmp</a:t>
            </a:r>
            <a:r>
              <a:rPr lang="pt-BR" sz="3200" dirty="0"/>
              <a:t> em um subdiretório imagens, adicionando </a:t>
            </a:r>
            <a:r>
              <a:rPr lang="pt-BR" sz="3200" i="1" dirty="0">
                <a:solidFill>
                  <a:srgbClr val="FF0000"/>
                </a:solidFill>
              </a:rPr>
              <a:t>imagens/*.</a:t>
            </a:r>
            <a:r>
              <a:rPr lang="pt-BR" sz="3200" i="1" dirty="0" err="1">
                <a:solidFill>
                  <a:srgbClr val="FF0000"/>
                </a:solidFill>
              </a:rPr>
              <a:t>bmp</a:t>
            </a:r>
            <a:r>
              <a:rPr lang="pt-BR" sz="3200" dirty="0"/>
              <a:t>.</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IGNORANDO ARQUIVOS</a:t>
            </a:r>
            <a:endParaRPr lang="pt-BR" sz="1600" b="1" dirty="0"/>
          </a:p>
        </p:txBody>
      </p:sp>
    </p:spTree>
    <p:extLst>
      <p:ext uri="{BB962C8B-B14F-4D97-AF65-F5344CB8AC3E}">
        <p14:creationId xmlns:p14="http://schemas.microsoft.com/office/powerpoint/2010/main" val="41580162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arning How to Git: Ignoring Files and Folders using GitIgnore">
            <a:extLst>
              <a:ext uri="{FF2B5EF4-FFF2-40B4-BE49-F238E27FC236}">
                <a16:creationId xmlns:a16="http://schemas.microsoft.com/office/drawing/2014/main" xmlns="" id="{2B1D0CC8-A8B5-8141-9F4F-A3F94509D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745" y="1273964"/>
            <a:ext cx="6870510" cy="4310071"/>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IGNORANDO ARQUIVOS</a:t>
            </a:r>
            <a:endParaRPr lang="pt-BR" sz="1600" b="1" dirty="0"/>
          </a:p>
        </p:txBody>
      </p:sp>
    </p:spTree>
    <p:extLst>
      <p:ext uri="{BB962C8B-B14F-4D97-AF65-F5344CB8AC3E}">
        <p14:creationId xmlns:p14="http://schemas.microsoft.com/office/powerpoint/2010/main" val="34680625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628507"/>
            <a:ext cx="8192022" cy="4524315"/>
          </a:xfrm>
          <a:prstGeom prst="rect">
            <a:avLst/>
          </a:prstGeom>
          <a:noFill/>
        </p:spPr>
        <p:txBody>
          <a:bodyPr wrap="square" rtlCol="0">
            <a:spAutoFit/>
          </a:bodyPr>
          <a:lstStyle/>
          <a:p>
            <a:pPr marL="342900" indent="-342900" algn="just">
              <a:buFont typeface="Arial" panose="020B0604020202020204" pitchFamily="34" charset="0"/>
              <a:buChar char="•"/>
            </a:pPr>
            <a:r>
              <a:rPr lang="pt-BR" sz="3200" dirty="0" smtClean="0"/>
              <a:t>É </a:t>
            </a:r>
            <a:r>
              <a:rPr lang="pt-BR" sz="3200" dirty="0"/>
              <a:t>possível rastrear e </a:t>
            </a:r>
            <a:r>
              <a:rPr lang="pt-BR" sz="3200" dirty="0" err="1"/>
              <a:t>commitar</a:t>
            </a:r>
            <a:r>
              <a:rPr lang="pt-BR" sz="3200" dirty="0"/>
              <a:t> mudanças utilizando apenas o comando </a:t>
            </a:r>
            <a:r>
              <a:rPr lang="pt-BR" sz="3200" i="1" dirty="0" err="1">
                <a:solidFill>
                  <a:srgbClr val="C00000"/>
                </a:solidFill>
              </a:rPr>
              <a:t>git</a:t>
            </a:r>
            <a:r>
              <a:rPr lang="pt-BR" sz="3200" i="1" dirty="0">
                <a:solidFill>
                  <a:srgbClr val="C00000"/>
                </a:solidFill>
              </a:rPr>
              <a:t> </a:t>
            </a:r>
            <a:r>
              <a:rPr lang="pt-BR" sz="3200" i="1" dirty="0" err="1">
                <a:solidFill>
                  <a:srgbClr val="C00000"/>
                </a:solidFill>
              </a:rPr>
              <a:t>commit</a:t>
            </a:r>
            <a:r>
              <a:rPr lang="pt-BR" sz="3200" dirty="0">
                <a:solidFill>
                  <a:srgbClr val="C00000"/>
                </a:solidFill>
              </a:rPr>
              <a:t> </a:t>
            </a:r>
            <a:r>
              <a:rPr lang="pt-BR" sz="3200" dirty="0"/>
              <a:t>com a opção </a:t>
            </a:r>
            <a:r>
              <a:rPr lang="pt-BR" sz="3200" i="1" dirty="0">
                <a:solidFill>
                  <a:srgbClr val="C00000"/>
                </a:solidFill>
              </a:rPr>
              <a:t>–am</a:t>
            </a:r>
            <a:r>
              <a:rPr lang="pt-BR" sz="3200" i="1" dirty="0"/>
              <a:t>.</a:t>
            </a:r>
          </a:p>
          <a:p>
            <a:pPr marL="342900" indent="-342900" algn="just">
              <a:buFont typeface="Arial" panose="020B0604020202020204" pitchFamily="34" charset="0"/>
              <a:buChar char="•"/>
            </a:pPr>
            <a:r>
              <a:rPr lang="pt-BR" sz="3200" dirty="0"/>
              <a:t>Arquivos rastreados ou modificados serão adicionados e </a:t>
            </a:r>
            <a:r>
              <a:rPr lang="pt-BR" sz="3200" dirty="0" err="1"/>
              <a:t>commitados</a:t>
            </a:r>
            <a:r>
              <a:rPr lang="pt-BR" sz="3200" dirty="0"/>
              <a:t> com uma única mensagem.</a:t>
            </a:r>
          </a:p>
          <a:p>
            <a:pPr marL="342900" indent="-342900" algn="just">
              <a:buFont typeface="Arial" panose="020B0604020202020204" pitchFamily="34" charset="0"/>
              <a:buChar char="•"/>
            </a:pPr>
            <a:r>
              <a:rPr lang="pt-BR" sz="3200" dirty="0"/>
              <a:t>Arquivos não rastreados anteriormente deverão ser adicionados utilizando o comando </a:t>
            </a:r>
            <a:r>
              <a:rPr lang="pt-BR" sz="3200" i="1" dirty="0" err="1">
                <a:solidFill>
                  <a:srgbClr val="FF0000"/>
                </a:solidFill>
              </a:rPr>
              <a:t>git</a:t>
            </a:r>
            <a:r>
              <a:rPr lang="pt-BR" sz="3200" i="1" dirty="0">
                <a:solidFill>
                  <a:srgbClr val="FF0000"/>
                </a:solidFill>
              </a:rPr>
              <a:t> </a:t>
            </a:r>
            <a:r>
              <a:rPr lang="pt-BR" sz="3200" i="1" dirty="0" err="1">
                <a:solidFill>
                  <a:srgbClr val="FF0000"/>
                </a:solidFill>
              </a:rPr>
              <a:t>add</a:t>
            </a:r>
            <a:r>
              <a:rPr lang="pt-BR" sz="3200" i="1" dirty="0"/>
              <a:t>.</a:t>
            </a:r>
            <a:endParaRPr lang="pt-BR" sz="32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E COMMITAR MUDANÇAS DE UMA SÓ </a:t>
            </a:r>
            <a:r>
              <a:rPr lang="pt-BR" sz="2400" b="1" dirty="0" smtClean="0"/>
              <a:t>VEZ</a:t>
            </a:r>
            <a:endParaRPr lang="pt-BR" sz="1600" b="1" dirty="0"/>
          </a:p>
        </p:txBody>
      </p:sp>
    </p:spTree>
    <p:extLst>
      <p:ext uri="{BB962C8B-B14F-4D97-AF65-F5344CB8AC3E}">
        <p14:creationId xmlns:p14="http://schemas.microsoft.com/office/powerpoint/2010/main" val="41024593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C68AE89-2637-1A4F-8192-5C05377D37F8}"/>
              </a:ext>
            </a:extLst>
          </p:cNvPr>
          <p:cNvPicPr>
            <a:picLocks noChangeAspect="1"/>
          </p:cNvPicPr>
          <p:nvPr/>
        </p:nvPicPr>
        <p:blipFill>
          <a:blip r:embed="rId2"/>
          <a:stretch>
            <a:fillRect/>
          </a:stretch>
        </p:blipFill>
        <p:spPr>
          <a:xfrm>
            <a:off x="279607" y="1582199"/>
            <a:ext cx="8584786" cy="3693601"/>
          </a:xfrm>
          <a:prstGeom prst="rect">
            <a:avLst/>
          </a:prstGeom>
        </p:spPr>
      </p:pic>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E COMMITAR MUDANÇAS DE UMA SÓ </a:t>
            </a:r>
            <a:r>
              <a:rPr lang="pt-BR" sz="2400" b="1" dirty="0" smtClean="0"/>
              <a:t>VEZ</a:t>
            </a:r>
            <a:endParaRPr lang="pt-BR" sz="1600" b="1" dirty="0"/>
          </a:p>
        </p:txBody>
      </p:sp>
    </p:spTree>
    <p:extLst>
      <p:ext uri="{BB962C8B-B14F-4D97-AF65-F5344CB8AC3E}">
        <p14:creationId xmlns:p14="http://schemas.microsoft.com/office/powerpoint/2010/main" val="4054591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9" y="840919"/>
            <a:ext cx="8192022" cy="4524315"/>
          </a:xfrm>
          <a:prstGeom prst="rect">
            <a:avLst/>
          </a:prstGeom>
          <a:noFill/>
        </p:spPr>
        <p:txBody>
          <a:bodyPr wrap="square" rtlCol="0">
            <a:spAutoFit/>
          </a:bodyPr>
          <a:lstStyle/>
          <a:p>
            <a:pPr algn="just">
              <a:lnSpc>
                <a:spcPct val="150000"/>
              </a:lnSpc>
            </a:pPr>
            <a:endParaRPr lang="x-none" sz="3200" dirty="0" smtClean="0"/>
          </a:p>
          <a:p>
            <a:pPr marL="342900" indent="-342900" algn="just">
              <a:lnSpc>
                <a:spcPct val="150000"/>
              </a:lnSpc>
              <a:buFont typeface="Arial" panose="020B0604020202020204" pitchFamily="34" charset="0"/>
              <a:buChar char="•"/>
            </a:pPr>
            <a:r>
              <a:rPr lang="x-none" sz="3200" dirty="0" smtClean="0"/>
              <a:t>Criado em 2005 por Linus Torvalds, após se mostrar descontente com o BitKeeper, ferramenta utilizada anteriormente para versionamento do kernel Linux;</a:t>
            </a:r>
          </a:p>
          <a:p>
            <a:pPr marL="342900" indent="-342900" algn="just">
              <a:lnSpc>
                <a:spcPct val="150000"/>
              </a:lnSpc>
              <a:buFont typeface="Arial" panose="020B0604020202020204" pitchFamily="34" charset="0"/>
              <a:buChar char="•"/>
            </a:pPr>
            <a:r>
              <a:rPr lang="x-none" sz="3200" dirty="0" smtClean="0"/>
              <a:t>Utilizado </a:t>
            </a:r>
            <a:r>
              <a:rPr lang="x-none" sz="3200" dirty="0"/>
              <a:t>amplamente em todo o mundo.</a:t>
            </a:r>
          </a:p>
        </p:txBody>
      </p:sp>
      <p:sp>
        <p:nvSpPr>
          <p:cNvPr id="4" name="Título 1"/>
          <p:cNvSpPr>
            <a:spLocks noGrp="1"/>
          </p:cNvSpPr>
          <p:nvPr>
            <p:ph type="title"/>
          </p:nvPr>
        </p:nvSpPr>
        <p:spPr>
          <a:xfrm>
            <a:off x="437883" y="11655"/>
            <a:ext cx="8203842" cy="902745"/>
          </a:xfrm>
        </p:spPr>
        <p:txBody>
          <a:bodyPr>
            <a:normAutofit fontScale="90000"/>
          </a:bodyPr>
          <a:lstStyle/>
          <a:p>
            <a:pPr>
              <a:lnSpc>
                <a:spcPct val="200000"/>
              </a:lnSpc>
            </a:pPr>
            <a:r>
              <a:rPr lang="x-none" sz="2800" b="1" dirty="0" smtClean="0"/>
              <a:t>GIT</a:t>
            </a:r>
            <a:endParaRPr lang="x-none" sz="2800" b="1" dirty="0"/>
          </a:p>
        </p:txBody>
      </p:sp>
    </p:spTree>
    <p:extLst>
      <p:ext uri="{BB962C8B-B14F-4D97-AF65-F5344CB8AC3E}">
        <p14:creationId xmlns:p14="http://schemas.microsoft.com/office/powerpoint/2010/main" val="15020407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813173"/>
            <a:ext cx="8192022" cy="3539430"/>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3200" dirty="0" err="1" smtClean="0"/>
              <a:t>Git</a:t>
            </a:r>
            <a:r>
              <a:rPr lang="pt-BR" sz="3200" dirty="0" smtClean="0"/>
              <a:t> </a:t>
            </a:r>
            <a:r>
              <a:rPr lang="pt-BR" sz="3200" dirty="0"/>
              <a:t>possui uma separação entre rastrear as mudanças (</a:t>
            </a:r>
            <a:r>
              <a:rPr lang="pt-BR" sz="3200" i="1" dirty="0" err="1"/>
              <a:t>git</a:t>
            </a:r>
            <a:r>
              <a:rPr lang="pt-BR" sz="3200" i="1" dirty="0"/>
              <a:t> </a:t>
            </a:r>
            <a:r>
              <a:rPr lang="pt-BR" sz="3200" i="1" dirty="0" err="1"/>
              <a:t>add</a:t>
            </a:r>
            <a:r>
              <a:rPr lang="pt-BR" sz="3200" dirty="0"/>
              <a:t>) e gravar as mudanças (</a:t>
            </a:r>
            <a:r>
              <a:rPr lang="pt-BR" sz="3200" i="1" dirty="0" err="1"/>
              <a:t>git</a:t>
            </a:r>
            <a:r>
              <a:rPr lang="pt-BR" sz="3200" i="1" dirty="0"/>
              <a:t> </a:t>
            </a:r>
            <a:r>
              <a:rPr lang="pt-BR" sz="3200" i="1" dirty="0" err="1"/>
              <a:t>commit</a:t>
            </a:r>
            <a:r>
              <a:rPr lang="pt-BR" sz="3200" dirty="0"/>
              <a:t>).</a:t>
            </a:r>
          </a:p>
          <a:p>
            <a:pPr marL="457200" indent="-457200" algn="just">
              <a:buFont typeface="Arial" panose="020B0604020202020204" pitchFamily="34" charset="0"/>
              <a:buChar char="•"/>
            </a:pPr>
            <a:r>
              <a:rPr lang="pt-BR" sz="3200" dirty="0"/>
              <a:t>Separação permite mudanças no código que são agrupadas de maneira lógica</a:t>
            </a:r>
            <a:r>
              <a:rPr lang="pt-BR" sz="3200" dirty="0" smtClean="0"/>
              <a:t>.</a:t>
            </a:r>
          </a:p>
          <a:p>
            <a:pPr marL="457200" indent="-457200" algn="just">
              <a:buFont typeface="Arial" panose="020B0604020202020204" pitchFamily="34" charset="0"/>
              <a:buChar char="•"/>
            </a:pPr>
            <a:endParaRPr lang="pt-BR" sz="32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PARA QUE SERVE A ÁREA DE STAGE</a:t>
            </a:r>
            <a:endParaRPr lang="pt-BR" sz="1600" b="1" dirty="0"/>
          </a:p>
        </p:txBody>
      </p:sp>
    </p:spTree>
    <p:extLst>
      <p:ext uri="{BB962C8B-B14F-4D97-AF65-F5344CB8AC3E}">
        <p14:creationId xmlns:p14="http://schemas.microsoft.com/office/powerpoint/2010/main" val="20135992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136064"/>
            <a:ext cx="8474828" cy="3970318"/>
          </a:xfrm>
          <a:prstGeom prst="rect">
            <a:avLst/>
          </a:prstGeom>
          <a:noFill/>
        </p:spPr>
        <p:txBody>
          <a:bodyPr wrap="square" rtlCol="0">
            <a:spAutoFit/>
          </a:bodyPr>
          <a:lstStyle/>
          <a:p>
            <a:pPr marL="457200" indent="-457200" algn="just">
              <a:buFont typeface="Arial" panose="020B0604020202020204" pitchFamily="34" charset="0"/>
              <a:buChar char="•"/>
            </a:pPr>
            <a:endParaRPr lang="pt-BR" sz="2800" dirty="0" smtClean="0"/>
          </a:p>
          <a:p>
            <a:pPr marL="457200" indent="-457200" algn="just">
              <a:buFont typeface="Arial" panose="020B0604020202020204" pitchFamily="34" charset="0"/>
              <a:buChar char="•"/>
            </a:pPr>
            <a:r>
              <a:rPr lang="pt-BR" sz="2800" dirty="0" smtClean="0"/>
              <a:t>O </a:t>
            </a:r>
            <a:r>
              <a:rPr lang="pt-BR" sz="2800" dirty="0"/>
              <a:t>histórico de mudanças é visível através do comando </a:t>
            </a:r>
            <a:r>
              <a:rPr lang="pt-BR" sz="2800" i="1" dirty="0" err="1">
                <a:solidFill>
                  <a:srgbClr val="FF0000"/>
                </a:solidFill>
              </a:rPr>
              <a:t>git</a:t>
            </a:r>
            <a:r>
              <a:rPr lang="pt-BR" sz="2800" i="1" dirty="0">
                <a:solidFill>
                  <a:srgbClr val="FF0000"/>
                </a:solidFill>
              </a:rPr>
              <a:t> log</a:t>
            </a:r>
            <a:r>
              <a:rPr lang="pt-BR" sz="2800" i="1" dirty="0"/>
              <a:t>.</a:t>
            </a:r>
            <a:endParaRPr lang="pt-BR" sz="2800" dirty="0"/>
          </a:p>
          <a:p>
            <a:pPr marL="457200" indent="-457200" algn="just">
              <a:buFont typeface="Arial" panose="020B0604020202020204" pitchFamily="34" charset="0"/>
              <a:buChar char="•"/>
            </a:pPr>
            <a:r>
              <a:rPr lang="pt-BR" sz="2800" dirty="0"/>
              <a:t>O comando pode ser utilizado com várias opções.</a:t>
            </a:r>
          </a:p>
          <a:p>
            <a:pPr marL="457200" indent="-457200" algn="just">
              <a:buFont typeface="Arial" panose="020B0604020202020204" pitchFamily="34" charset="0"/>
              <a:buChar char="•"/>
            </a:pPr>
            <a:r>
              <a:rPr lang="pt-BR" sz="2800" dirty="0"/>
              <a:t>A opção </a:t>
            </a:r>
            <a:r>
              <a:rPr lang="pt-BR" sz="2800" i="1" dirty="0" smtClean="0"/>
              <a:t>- n </a:t>
            </a:r>
            <a:r>
              <a:rPr lang="pt-BR" sz="2800" i="1" dirty="0"/>
              <a:t>2</a:t>
            </a:r>
            <a:r>
              <a:rPr lang="pt-BR" sz="2800" dirty="0"/>
              <a:t> exibe os dois últimos </a:t>
            </a:r>
            <a:r>
              <a:rPr lang="pt-BR" sz="2800" dirty="0" err="1"/>
              <a:t>commits</a:t>
            </a:r>
            <a:r>
              <a:rPr lang="pt-BR" sz="2800" dirty="0"/>
              <a:t>.</a:t>
            </a:r>
          </a:p>
          <a:p>
            <a:pPr marL="457200" indent="-457200" algn="just">
              <a:buFont typeface="Arial" panose="020B0604020202020204" pitchFamily="34" charset="0"/>
              <a:buChar char="•"/>
            </a:pPr>
            <a:r>
              <a:rPr lang="pt-BR" sz="2800" dirty="0"/>
              <a:t>A opção </a:t>
            </a:r>
            <a:r>
              <a:rPr lang="pt-BR" sz="2800" i="1" dirty="0"/>
              <a:t>-- </a:t>
            </a:r>
            <a:r>
              <a:rPr lang="pt-BR" sz="2800" i="1" dirty="0" smtClean="0"/>
              <a:t>(duplo hífen) </a:t>
            </a:r>
            <a:r>
              <a:rPr lang="pt-BR" sz="2800" i="1" dirty="0" err="1" smtClean="0"/>
              <a:t>oneline</a:t>
            </a:r>
            <a:r>
              <a:rPr lang="pt-BR" sz="2800" i="1" dirty="0" smtClean="0"/>
              <a:t> </a:t>
            </a:r>
            <a:r>
              <a:rPr lang="pt-BR" sz="2800" dirty="0"/>
              <a:t>exibe um resumo dos </a:t>
            </a:r>
            <a:r>
              <a:rPr lang="pt-BR" sz="2800" dirty="0" err="1"/>
              <a:t>commits</a:t>
            </a:r>
            <a:r>
              <a:rPr lang="pt-BR" sz="2800" dirty="0"/>
              <a:t>.</a:t>
            </a:r>
          </a:p>
          <a:p>
            <a:pPr marL="457200" indent="-457200" algn="just">
              <a:buFont typeface="Arial" panose="020B0604020202020204" pitchFamily="34" charset="0"/>
              <a:buChar char="•"/>
            </a:pPr>
            <a:r>
              <a:rPr lang="pt-BR" sz="2800" dirty="0"/>
              <a:t>A </a:t>
            </a:r>
            <a:r>
              <a:rPr lang="pt-BR" sz="2800" dirty="0" smtClean="0"/>
              <a:t>opção </a:t>
            </a:r>
            <a:r>
              <a:rPr lang="pt-BR" sz="2800" i="1" dirty="0"/>
              <a:t>– </a:t>
            </a:r>
            <a:r>
              <a:rPr lang="pt-BR" sz="2800" i="1" dirty="0" smtClean="0"/>
              <a:t>(</a:t>
            </a:r>
            <a:r>
              <a:rPr lang="pt-BR" sz="2800" i="1" dirty="0"/>
              <a:t>duplo hífen</a:t>
            </a:r>
            <a:r>
              <a:rPr lang="pt-BR" sz="2800" i="1" dirty="0" smtClean="0"/>
              <a:t>) </a:t>
            </a:r>
            <a:r>
              <a:rPr lang="pt-BR" sz="2800" i="1" dirty="0" err="1" smtClean="0"/>
              <a:t>stat</a:t>
            </a:r>
            <a:r>
              <a:rPr lang="pt-BR" sz="2800" i="1" dirty="0" smtClean="0"/>
              <a:t> </a:t>
            </a:r>
            <a:r>
              <a:rPr lang="pt-BR" sz="2800" dirty="0" smtClean="0"/>
              <a:t>exibe </a:t>
            </a:r>
            <a:r>
              <a:rPr lang="pt-BR" sz="2800" dirty="0"/>
              <a:t>um resumo dos arquivos alterados.</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O HISTÓRICO DO SEU </a:t>
            </a:r>
            <a:r>
              <a:rPr lang="pt-BR" sz="2000" b="1" dirty="0" smtClean="0"/>
              <a:t>REPOSITÓRIO</a:t>
            </a:r>
            <a:endParaRPr lang="pt-BR" sz="1600" b="1" dirty="0"/>
          </a:p>
        </p:txBody>
      </p:sp>
    </p:spTree>
    <p:extLst>
      <p:ext uri="{BB962C8B-B14F-4D97-AF65-F5344CB8AC3E}">
        <p14:creationId xmlns:p14="http://schemas.microsoft.com/office/powerpoint/2010/main" val="19672969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CDD4278-34D8-0346-BFB0-10DE954BB122}"/>
              </a:ext>
            </a:extLst>
          </p:cNvPr>
          <p:cNvPicPr>
            <a:picLocks noChangeAspect="1"/>
          </p:cNvPicPr>
          <p:nvPr/>
        </p:nvPicPr>
        <p:blipFill>
          <a:blip r:embed="rId2"/>
          <a:stretch>
            <a:fillRect/>
          </a:stretch>
        </p:blipFill>
        <p:spPr>
          <a:xfrm>
            <a:off x="808061" y="1006507"/>
            <a:ext cx="7527878" cy="4844986"/>
          </a:xfrm>
          <a:prstGeom prst="rect">
            <a:avLst/>
          </a:prstGeom>
        </p:spPr>
      </p:pic>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O HISTÓRICO DO SEU </a:t>
            </a:r>
            <a:r>
              <a:rPr lang="pt-BR" sz="2000" b="1" dirty="0" smtClean="0"/>
              <a:t>REPOSITÓRIO</a:t>
            </a:r>
            <a:endParaRPr lang="pt-BR" sz="1600" b="1" dirty="0"/>
          </a:p>
        </p:txBody>
      </p:sp>
    </p:spTree>
    <p:extLst>
      <p:ext uri="{BB962C8B-B14F-4D97-AF65-F5344CB8AC3E}">
        <p14:creationId xmlns:p14="http://schemas.microsoft.com/office/powerpoint/2010/main" val="10869576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B9C7773-412C-A04F-8214-E6D24FF3CD46}"/>
              </a:ext>
            </a:extLst>
          </p:cNvPr>
          <p:cNvPicPr>
            <a:picLocks noChangeAspect="1"/>
          </p:cNvPicPr>
          <p:nvPr/>
        </p:nvPicPr>
        <p:blipFill>
          <a:blip r:embed="rId2"/>
          <a:stretch>
            <a:fillRect/>
          </a:stretch>
        </p:blipFill>
        <p:spPr>
          <a:xfrm>
            <a:off x="797563" y="1529811"/>
            <a:ext cx="7548874" cy="3798377"/>
          </a:xfrm>
          <a:prstGeom prst="rect">
            <a:avLst/>
          </a:prstGeom>
        </p:spPr>
      </p:pic>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O HISTÓRICO DO SEU </a:t>
            </a:r>
            <a:r>
              <a:rPr lang="pt-BR" sz="2000" b="1" dirty="0" smtClean="0"/>
              <a:t>REPOSITÓRIO</a:t>
            </a:r>
            <a:endParaRPr lang="pt-BR" sz="1600" b="1" dirty="0"/>
          </a:p>
        </p:txBody>
      </p:sp>
    </p:spTree>
    <p:extLst>
      <p:ext uri="{BB962C8B-B14F-4D97-AF65-F5344CB8AC3E}">
        <p14:creationId xmlns:p14="http://schemas.microsoft.com/office/powerpoint/2010/main" val="544441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213282"/>
            <a:ext cx="8192022" cy="1569660"/>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3200" dirty="0"/>
              <a:t>Alterações em arquivos rastreados são exibidas através do comando </a:t>
            </a:r>
            <a:r>
              <a:rPr lang="pt-BR" sz="3200" i="1" dirty="0" err="1">
                <a:solidFill>
                  <a:srgbClr val="C00000"/>
                </a:solidFill>
              </a:rPr>
              <a:t>git</a:t>
            </a:r>
            <a:r>
              <a:rPr lang="pt-BR" sz="3200" i="1" dirty="0">
                <a:solidFill>
                  <a:srgbClr val="C00000"/>
                </a:solidFill>
              </a:rPr>
              <a:t> status</a:t>
            </a:r>
            <a:r>
              <a:rPr lang="pt-BR" sz="3200" i="1" dirty="0"/>
              <a:t>.</a:t>
            </a:r>
            <a:endParaRPr lang="pt-BR" sz="3200" dirty="0"/>
          </a:p>
        </p:txBody>
      </p:sp>
      <p:sp>
        <p:nvSpPr>
          <p:cNvPr id="3" name="Título 1"/>
          <p:cNvSpPr>
            <a:spLocks noGrp="1"/>
          </p:cNvSpPr>
          <p:nvPr>
            <p:ph type="title"/>
          </p:nvPr>
        </p:nvSpPr>
        <p:spPr>
          <a:xfrm>
            <a:off x="180304" y="11655"/>
            <a:ext cx="8770513" cy="902745"/>
          </a:xfrm>
        </p:spPr>
        <p:txBody>
          <a:bodyPr>
            <a:noAutofit/>
          </a:bodyPr>
          <a:lstStyle/>
          <a:p>
            <a:r>
              <a:rPr lang="pt-BR" sz="2000" b="1" dirty="0"/>
              <a:t>VERIFICANDO MUDANÇAS NOS ARQUIVOS RASTREADOS</a:t>
            </a:r>
            <a:endParaRPr lang="pt-BR" sz="2000" dirty="0"/>
          </a:p>
        </p:txBody>
      </p:sp>
    </p:spTree>
    <p:extLst>
      <p:ext uri="{BB962C8B-B14F-4D97-AF65-F5344CB8AC3E}">
        <p14:creationId xmlns:p14="http://schemas.microsoft.com/office/powerpoint/2010/main" val="38914015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351508"/>
            <a:ext cx="8192022" cy="3600986"/>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2800" dirty="0"/>
              <a:t>É possível revisar modificações efetuadas, verificando diferenças entre arquivos alterados e </a:t>
            </a:r>
            <a:r>
              <a:rPr lang="pt-BR" sz="2800" dirty="0" err="1"/>
              <a:t>commits</a:t>
            </a:r>
            <a:r>
              <a:rPr lang="pt-BR" sz="2800" dirty="0"/>
              <a:t> anteriores utilizando o comando </a:t>
            </a:r>
            <a:r>
              <a:rPr lang="pt-BR" sz="2800" i="1" dirty="0" err="1">
                <a:solidFill>
                  <a:srgbClr val="C00000"/>
                </a:solidFill>
              </a:rPr>
              <a:t>git</a:t>
            </a:r>
            <a:r>
              <a:rPr lang="pt-BR" sz="2800" i="1" dirty="0">
                <a:solidFill>
                  <a:srgbClr val="C00000"/>
                </a:solidFill>
              </a:rPr>
              <a:t> </a:t>
            </a:r>
            <a:r>
              <a:rPr lang="pt-BR" sz="2800" i="1" dirty="0" err="1">
                <a:solidFill>
                  <a:srgbClr val="C00000"/>
                </a:solidFill>
              </a:rPr>
              <a:t>diff</a:t>
            </a:r>
            <a:r>
              <a:rPr lang="pt-BR" sz="2800" i="1" dirty="0"/>
              <a:t>.</a:t>
            </a:r>
          </a:p>
          <a:p>
            <a:pPr marL="457200" indent="-457200" algn="just">
              <a:buFont typeface="Arial" panose="020B0604020202020204" pitchFamily="34" charset="0"/>
              <a:buChar char="•"/>
            </a:pPr>
            <a:r>
              <a:rPr lang="pt-BR" sz="2800" dirty="0"/>
              <a:t>Para revisar arquivos específicos, basta passar o nome do arquivo como parâmetro.</a:t>
            </a:r>
          </a:p>
          <a:p>
            <a:pPr marL="457200" indent="-457200" algn="just">
              <a:buFont typeface="Arial" panose="020B0604020202020204" pitchFamily="34" charset="0"/>
              <a:buChar char="•"/>
            </a:pPr>
            <a:r>
              <a:rPr lang="pt-BR" sz="2800" dirty="0"/>
              <a:t>O </a:t>
            </a:r>
            <a:r>
              <a:rPr lang="pt-BR" sz="2800" i="1" dirty="0" err="1">
                <a:solidFill>
                  <a:srgbClr val="C00000"/>
                </a:solidFill>
              </a:rPr>
              <a:t>git</a:t>
            </a:r>
            <a:r>
              <a:rPr lang="pt-BR" sz="2800" i="1" dirty="0">
                <a:solidFill>
                  <a:srgbClr val="C00000"/>
                </a:solidFill>
              </a:rPr>
              <a:t> </a:t>
            </a:r>
            <a:r>
              <a:rPr lang="pt-BR" sz="2800" i="1" dirty="0" err="1">
                <a:solidFill>
                  <a:srgbClr val="C00000"/>
                </a:solidFill>
              </a:rPr>
              <a:t>diff</a:t>
            </a:r>
            <a:r>
              <a:rPr lang="pt-BR" sz="2800" dirty="0">
                <a:solidFill>
                  <a:srgbClr val="C00000"/>
                </a:solidFill>
              </a:rPr>
              <a:t> </a:t>
            </a:r>
            <a:r>
              <a:rPr lang="pt-BR" sz="2800" dirty="0"/>
              <a:t>não funciona para arquivos novos que não foram rastreados.</a:t>
            </a:r>
          </a:p>
        </p:txBody>
      </p:sp>
      <p:sp>
        <p:nvSpPr>
          <p:cNvPr id="5"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MUDANÇAS AINDA NÃO </a:t>
            </a:r>
            <a:r>
              <a:rPr lang="pt-BR" sz="2000" b="1" dirty="0" smtClean="0"/>
              <a:t>RASTREADAS</a:t>
            </a:r>
            <a:endParaRPr lang="pt-BR" sz="1600" b="1" dirty="0"/>
          </a:p>
        </p:txBody>
      </p:sp>
    </p:spTree>
    <p:extLst>
      <p:ext uri="{BB962C8B-B14F-4D97-AF65-F5344CB8AC3E}">
        <p14:creationId xmlns:p14="http://schemas.microsoft.com/office/powerpoint/2010/main" val="25319493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ord-by-word diffs in Git | IdNotFound's Little Internet Corner">
            <a:extLst>
              <a:ext uri="{FF2B5EF4-FFF2-40B4-BE49-F238E27FC236}">
                <a16:creationId xmlns:a16="http://schemas.microsoft.com/office/drawing/2014/main" xmlns="" id="{DB6EB430-6956-B342-BE80-C0B5F391F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76" y="1224854"/>
            <a:ext cx="6555448" cy="440829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MUDANÇAS AINDA NÃO </a:t>
            </a:r>
            <a:r>
              <a:rPr lang="pt-BR" sz="2000" b="1" dirty="0" smtClean="0"/>
              <a:t>RASTREADAS</a:t>
            </a:r>
            <a:endParaRPr lang="pt-BR" sz="1600" b="1" dirty="0"/>
          </a:p>
        </p:txBody>
      </p:sp>
    </p:spTree>
    <p:extLst>
      <p:ext uri="{BB962C8B-B14F-4D97-AF65-F5344CB8AC3E}">
        <p14:creationId xmlns:p14="http://schemas.microsoft.com/office/powerpoint/2010/main" val="20881098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566952"/>
            <a:ext cx="8192022" cy="2739211"/>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2800" dirty="0"/>
              <a:t>O comando </a:t>
            </a:r>
            <a:r>
              <a:rPr lang="pt-BR" sz="2800" i="1" dirty="0" err="1">
                <a:solidFill>
                  <a:srgbClr val="C00000"/>
                </a:solidFill>
              </a:rPr>
              <a:t>git</a:t>
            </a:r>
            <a:r>
              <a:rPr lang="pt-BR" sz="2800" i="1" dirty="0">
                <a:solidFill>
                  <a:srgbClr val="C00000"/>
                </a:solidFill>
              </a:rPr>
              <a:t> </a:t>
            </a:r>
            <a:r>
              <a:rPr lang="pt-BR" sz="2800" i="1" dirty="0" err="1">
                <a:solidFill>
                  <a:srgbClr val="C00000"/>
                </a:solidFill>
              </a:rPr>
              <a:t>diff</a:t>
            </a:r>
            <a:r>
              <a:rPr lang="pt-BR" sz="2800" dirty="0">
                <a:solidFill>
                  <a:srgbClr val="C00000"/>
                </a:solidFill>
              </a:rPr>
              <a:t> </a:t>
            </a:r>
            <a:r>
              <a:rPr lang="pt-BR" sz="2800" dirty="0"/>
              <a:t>exibe apenas mudanças não rastreadas.</a:t>
            </a:r>
          </a:p>
          <a:p>
            <a:pPr marL="457200" indent="-457200" algn="just">
              <a:buFont typeface="Arial" panose="020B0604020202020204" pitchFamily="34" charset="0"/>
              <a:buChar char="•"/>
            </a:pPr>
            <a:r>
              <a:rPr lang="pt-BR" sz="2800" dirty="0"/>
              <a:t>Para exibir diferenças entre arquivos no </a:t>
            </a:r>
            <a:r>
              <a:rPr lang="pt-BR" sz="2800" dirty="0" err="1"/>
              <a:t>stage</a:t>
            </a:r>
            <a:r>
              <a:rPr lang="pt-BR" sz="2800" dirty="0"/>
              <a:t> e a última versão </a:t>
            </a:r>
            <a:r>
              <a:rPr lang="pt-BR" sz="2800" dirty="0" err="1"/>
              <a:t>commitada</a:t>
            </a:r>
            <a:r>
              <a:rPr lang="pt-BR" sz="2800" dirty="0"/>
              <a:t>, deve-se utilizar a opção </a:t>
            </a:r>
            <a:r>
              <a:rPr lang="pt-BR" sz="2800" i="1" dirty="0">
                <a:solidFill>
                  <a:srgbClr val="C00000"/>
                </a:solidFill>
              </a:rPr>
              <a:t>--</a:t>
            </a:r>
            <a:r>
              <a:rPr lang="pt-BR" sz="2800" i="1" dirty="0" err="1">
                <a:solidFill>
                  <a:srgbClr val="C00000"/>
                </a:solidFill>
              </a:rPr>
              <a:t>staged</a:t>
            </a:r>
            <a:r>
              <a:rPr lang="pt-BR" sz="2800" i="1" dirty="0"/>
              <a:t>.</a:t>
            </a:r>
            <a:r>
              <a:rPr lang="pt-BR" sz="2800" dirty="0"/>
              <a:t> </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MUDANÇAS </a:t>
            </a:r>
            <a:r>
              <a:rPr lang="pt-BR" sz="2000" b="1" dirty="0" smtClean="0"/>
              <a:t>RASTREADAS</a:t>
            </a:r>
            <a:endParaRPr lang="pt-BR" sz="1600" b="1" dirty="0"/>
          </a:p>
        </p:txBody>
      </p:sp>
    </p:spTree>
    <p:extLst>
      <p:ext uri="{BB962C8B-B14F-4D97-AF65-F5344CB8AC3E}">
        <p14:creationId xmlns:p14="http://schemas.microsoft.com/office/powerpoint/2010/main" val="38153360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751617"/>
            <a:ext cx="8192022" cy="2308324"/>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800" dirty="0"/>
              <a:t>É possível exibir alterações dentro e fora da área de </a:t>
            </a:r>
            <a:r>
              <a:rPr lang="pt-BR" sz="2800" dirty="0" err="1"/>
              <a:t>stage</a:t>
            </a:r>
            <a:r>
              <a:rPr lang="pt-BR" sz="2800" dirty="0"/>
              <a:t>, descobrindo o código do último </a:t>
            </a:r>
            <a:r>
              <a:rPr lang="pt-BR" sz="2800" dirty="0" err="1"/>
              <a:t>commit</a:t>
            </a:r>
            <a:r>
              <a:rPr lang="pt-BR" sz="2800" dirty="0"/>
              <a:t> utilizando o comando </a:t>
            </a:r>
            <a:r>
              <a:rPr lang="pt-BR" sz="2800" i="1" dirty="0" err="1">
                <a:solidFill>
                  <a:srgbClr val="C00000"/>
                </a:solidFill>
              </a:rPr>
              <a:t>git</a:t>
            </a:r>
            <a:r>
              <a:rPr lang="pt-BR" sz="2800" i="1" dirty="0">
                <a:solidFill>
                  <a:srgbClr val="C00000"/>
                </a:solidFill>
              </a:rPr>
              <a:t> log –n1 </a:t>
            </a:r>
            <a:r>
              <a:rPr lang="pt-BR" sz="2800" i="1" dirty="0" smtClean="0">
                <a:solidFill>
                  <a:srgbClr val="C00000"/>
                </a:solidFill>
              </a:rPr>
              <a:t>–</a:t>
            </a:r>
            <a:r>
              <a:rPr lang="pt-BR" sz="2800" i="1" dirty="0" err="1" smtClean="0">
                <a:solidFill>
                  <a:srgbClr val="C00000"/>
                </a:solidFill>
              </a:rPr>
              <a:t>oneline</a:t>
            </a:r>
            <a:r>
              <a:rPr lang="pt-BR" sz="2800" dirty="0"/>
              <a:t> </a:t>
            </a:r>
            <a:r>
              <a:rPr lang="pt-BR" sz="2800" dirty="0" smtClean="0"/>
              <a:t>(atentar para o duplo hífen).</a:t>
            </a:r>
            <a:endParaRPr lang="pt-BR" sz="28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1600" b="1" dirty="0"/>
              <a:t>VERIFICANDO MUDANÇAS RASTREADAS  E NÃO RASTREADAS AO MESMO </a:t>
            </a:r>
            <a:r>
              <a:rPr lang="pt-BR" sz="1600" b="1" dirty="0" smtClean="0"/>
              <a:t>TEMPO</a:t>
            </a:r>
            <a:endParaRPr lang="pt-BR" sz="1600" b="1" dirty="0"/>
          </a:p>
        </p:txBody>
      </p:sp>
    </p:spTree>
    <p:extLst>
      <p:ext uri="{BB962C8B-B14F-4D97-AF65-F5344CB8AC3E}">
        <p14:creationId xmlns:p14="http://schemas.microsoft.com/office/powerpoint/2010/main" val="38506307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397948"/>
            <a:ext cx="8192022" cy="2062103"/>
          </a:xfrm>
          <a:prstGeom prst="rect">
            <a:avLst/>
          </a:prstGeom>
          <a:noFill/>
        </p:spPr>
        <p:txBody>
          <a:bodyPr wrap="square" rtlCol="0">
            <a:spAutoFit/>
          </a:bodyPr>
          <a:lstStyle/>
          <a:p>
            <a:pPr marL="457200" indent="-457200" algn="just">
              <a:buFont typeface="Arial" panose="020B0604020202020204" pitchFamily="34" charset="0"/>
              <a:buChar char="•"/>
            </a:pPr>
            <a:r>
              <a:rPr lang="pt-BR" sz="3200" dirty="0"/>
              <a:t>Com o código do último </a:t>
            </a:r>
            <a:r>
              <a:rPr lang="pt-BR" sz="3200" dirty="0" err="1"/>
              <a:t>commit</a:t>
            </a:r>
            <a:r>
              <a:rPr lang="pt-BR" sz="3200" dirty="0"/>
              <a:t>, é possível mostrar as alterações utilizando o comando</a:t>
            </a:r>
            <a:r>
              <a:rPr lang="pt-BR" sz="3200" i="1" dirty="0"/>
              <a:t> </a:t>
            </a:r>
            <a:r>
              <a:rPr lang="pt-BR" sz="3200" i="1" dirty="0" err="1">
                <a:solidFill>
                  <a:srgbClr val="C00000"/>
                </a:solidFill>
              </a:rPr>
              <a:t>git</a:t>
            </a:r>
            <a:r>
              <a:rPr lang="pt-BR" sz="3200" i="1" dirty="0">
                <a:solidFill>
                  <a:srgbClr val="C00000"/>
                </a:solidFill>
              </a:rPr>
              <a:t> </a:t>
            </a:r>
            <a:r>
              <a:rPr lang="pt-BR" sz="3200" i="1" dirty="0" err="1">
                <a:solidFill>
                  <a:srgbClr val="C00000"/>
                </a:solidFill>
              </a:rPr>
              <a:t>diff</a:t>
            </a:r>
            <a:r>
              <a:rPr lang="pt-BR" sz="3200" dirty="0"/>
              <a:t>, passando o </a:t>
            </a:r>
            <a:r>
              <a:rPr lang="pt-BR" sz="3200" dirty="0" err="1">
                <a:solidFill>
                  <a:srgbClr val="C00000"/>
                </a:solidFill>
              </a:rPr>
              <a:t>hash</a:t>
            </a:r>
            <a:r>
              <a:rPr lang="pt-BR" sz="3200" dirty="0">
                <a:solidFill>
                  <a:srgbClr val="C00000"/>
                </a:solidFill>
              </a:rPr>
              <a:t> </a:t>
            </a:r>
            <a:r>
              <a:rPr lang="pt-BR" sz="3200" dirty="0"/>
              <a:t>do </a:t>
            </a:r>
            <a:r>
              <a:rPr lang="pt-BR" sz="3200" dirty="0" err="1"/>
              <a:t>commit</a:t>
            </a:r>
            <a:r>
              <a:rPr lang="pt-BR" sz="3200" dirty="0"/>
              <a:t> como parâmetro.</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1600" b="1" dirty="0"/>
              <a:t>VERIFICANDO MUDANÇAS RASTREADAS  E NÃO RASTREADAS AO MESMO </a:t>
            </a:r>
            <a:r>
              <a:rPr lang="pt-BR" sz="1600" b="1" dirty="0" smtClean="0"/>
              <a:t>TEMPO</a:t>
            </a:r>
            <a:endParaRPr lang="pt-BR" sz="1600" b="1" dirty="0"/>
          </a:p>
        </p:txBody>
      </p:sp>
    </p:spTree>
    <p:extLst>
      <p:ext uri="{BB962C8B-B14F-4D97-AF65-F5344CB8AC3E}">
        <p14:creationId xmlns:p14="http://schemas.microsoft.com/office/powerpoint/2010/main" val="35357510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8" y="840919"/>
            <a:ext cx="8577859" cy="4524315"/>
          </a:xfrm>
          <a:prstGeom prst="rect">
            <a:avLst/>
          </a:prstGeom>
          <a:noFill/>
        </p:spPr>
        <p:txBody>
          <a:bodyPr wrap="square" rtlCol="0">
            <a:spAutoFit/>
          </a:bodyPr>
          <a:lstStyle/>
          <a:p>
            <a:pPr algn="just">
              <a:lnSpc>
                <a:spcPct val="150000"/>
              </a:lnSpc>
            </a:pPr>
            <a:endParaRPr lang="x-none" sz="3200" b="1" dirty="0"/>
          </a:p>
          <a:p>
            <a:pPr marL="342900" indent="-342900" algn="just">
              <a:lnSpc>
                <a:spcPct val="150000"/>
              </a:lnSpc>
              <a:buFont typeface="Arial" panose="020B0604020202020204" pitchFamily="34" charset="0"/>
              <a:buChar char="•"/>
            </a:pPr>
            <a:r>
              <a:rPr lang="x-none" sz="3200" dirty="0" smtClean="0"/>
              <a:t>Aplicação </a:t>
            </a:r>
            <a:r>
              <a:rPr lang="x-none" sz="3200" dirty="0"/>
              <a:t>Web criada em 2008 que permite a hospedagem de repositórios Git;</a:t>
            </a:r>
          </a:p>
          <a:p>
            <a:pPr marL="342900" indent="-342900" algn="just">
              <a:lnSpc>
                <a:spcPct val="150000"/>
              </a:lnSpc>
              <a:buFont typeface="Arial" panose="020B0604020202020204" pitchFamily="34" charset="0"/>
              <a:buChar char="•"/>
            </a:pPr>
            <a:r>
              <a:rPr lang="x-none" sz="3200" dirty="0"/>
              <a:t>Atua também como uma rede social;</a:t>
            </a:r>
          </a:p>
          <a:p>
            <a:pPr marL="342900" indent="-342900" algn="just">
              <a:lnSpc>
                <a:spcPct val="150000"/>
              </a:lnSpc>
              <a:buFont typeface="Arial" panose="020B0604020202020204" pitchFamily="34" charset="0"/>
              <a:buChar char="•"/>
            </a:pPr>
            <a:r>
              <a:rPr lang="x-none" sz="3200" dirty="0"/>
              <a:t>Possui atualmente uma grande parte de projetos de códigos abertos.</a:t>
            </a:r>
          </a:p>
        </p:txBody>
      </p:sp>
      <p:sp>
        <p:nvSpPr>
          <p:cNvPr id="3" name="Título 1"/>
          <p:cNvSpPr>
            <a:spLocks noGrp="1"/>
          </p:cNvSpPr>
          <p:nvPr>
            <p:ph type="title"/>
          </p:nvPr>
        </p:nvSpPr>
        <p:spPr>
          <a:xfrm>
            <a:off x="437883" y="11655"/>
            <a:ext cx="8203842" cy="902745"/>
          </a:xfrm>
        </p:spPr>
        <p:txBody>
          <a:bodyPr>
            <a:normAutofit fontScale="90000"/>
          </a:bodyPr>
          <a:lstStyle/>
          <a:p>
            <a:pPr>
              <a:lnSpc>
                <a:spcPct val="200000"/>
              </a:lnSpc>
            </a:pPr>
            <a:r>
              <a:rPr lang="x-none" sz="2800" b="1" dirty="0"/>
              <a:t>HOSPEDANDO </a:t>
            </a:r>
            <a:r>
              <a:rPr lang="x-none" sz="2800" b="1" dirty="0" smtClean="0"/>
              <a:t>NO </a:t>
            </a:r>
            <a:r>
              <a:rPr lang="x-none" sz="2800" b="1" dirty="0"/>
              <a:t>GITHUB</a:t>
            </a:r>
          </a:p>
        </p:txBody>
      </p:sp>
    </p:spTree>
    <p:extLst>
      <p:ext uri="{BB962C8B-B14F-4D97-AF65-F5344CB8AC3E}">
        <p14:creationId xmlns:p14="http://schemas.microsoft.com/office/powerpoint/2010/main" val="11324548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151727"/>
            <a:ext cx="8192022" cy="2554545"/>
          </a:xfrm>
          <a:prstGeom prst="rect">
            <a:avLst/>
          </a:prstGeom>
          <a:noFill/>
        </p:spPr>
        <p:txBody>
          <a:bodyPr wrap="square" rtlCol="0">
            <a:spAutoFit/>
          </a:bodyPr>
          <a:lstStyle/>
          <a:p>
            <a:pPr marL="457200" indent="-457200" algn="just">
              <a:buFont typeface="Arial" panose="020B0604020202020204" pitchFamily="34" charset="0"/>
              <a:buChar char="•"/>
            </a:pPr>
            <a:r>
              <a:rPr lang="pt-BR" sz="3200" dirty="0"/>
              <a:t>O comando </a:t>
            </a:r>
            <a:r>
              <a:rPr lang="pt-BR" sz="3200" i="1" dirty="0" err="1">
                <a:solidFill>
                  <a:srgbClr val="C00000"/>
                </a:solidFill>
              </a:rPr>
              <a:t>git</a:t>
            </a:r>
            <a:r>
              <a:rPr lang="pt-BR" sz="3200" i="1" dirty="0">
                <a:solidFill>
                  <a:srgbClr val="C00000"/>
                </a:solidFill>
              </a:rPr>
              <a:t> </a:t>
            </a:r>
            <a:r>
              <a:rPr lang="pt-BR" sz="3200" i="1" dirty="0" err="1">
                <a:solidFill>
                  <a:srgbClr val="C00000"/>
                </a:solidFill>
              </a:rPr>
              <a:t>diff</a:t>
            </a:r>
            <a:r>
              <a:rPr lang="pt-BR" sz="3200" i="1" dirty="0">
                <a:solidFill>
                  <a:srgbClr val="C00000"/>
                </a:solidFill>
              </a:rPr>
              <a:t> HEAD </a:t>
            </a:r>
            <a:r>
              <a:rPr lang="pt-BR" sz="3200" dirty="0"/>
              <a:t>exibe a mesma saída anterior, pois o </a:t>
            </a:r>
            <a:r>
              <a:rPr lang="pt-BR" sz="3200" i="1" dirty="0">
                <a:solidFill>
                  <a:srgbClr val="C00000"/>
                </a:solidFill>
              </a:rPr>
              <a:t>HEAD</a:t>
            </a:r>
            <a:r>
              <a:rPr lang="pt-BR" sz="3200" i="1" dirty="0"/>
              <a:t> </a:t>
            </a:r>
            <a:r>
              <a:rPr lang="pt-BR" sz="3200" dirty="0"/>
              <a:t>aponta para o último </a:t>
            </a:r>
            <a:r>
              <a:rPr lang="pt-BR" sz="3200" dirty="0" err="1"/>
              <a:t>commit</a:t>
            </a:r>
            <a:r>
              <a:rPr lang="pt-BR" sz="3200" dirty="0"/>
              <a:t> efetuado. Porém não é uma regra, visto que o </a:t>
            </a:r>
            <a:r>
              <a:rPr lang="pt-BR" sz="3200" i="1" dirty="0">
                <a:solidFill>
                  <a:srgbClr val="C00000"/>
                </a:solidFill>
              </a:rPr>
              <a:t>HEAD</a:t>
            </a:r>
            <a:r>
              <a:rPr lang="pt-BR" sz="3200" dirty="0"/>
              <a:t> pode apontar para outros </a:t>
            </a:r>
            <a:r>
              <a:rPr lang="pt-BR" sz="3200" dirty="0" err="1"/>
              <a:t>commits</a:t>
            </a:r>
            <a:r>
              <a:rPr lang="pt-BR" sz="3200" dirty="0"/>
              <a:t> anteriores.</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1600" b="1" dirty="0"/>
              <a:t>VERIFICANDO MUDANÇAS RASTREADAS  E NÃO RASTREADAS AO MESMO </a:t>
            </a:r>
            <a:r>
              <a:rPr lang="pt-BR" sz="1600" b="1" dirty="0" smtClean="0"/>
              <a:t>TEMPO</a:t>
            </a:r>
            <a:endParaRPr lang="pt-BR" sz="1600" b="1" dirty="0"/>
          </a:p>
        </p:txBody>
      </p:sp>
    </p:spTree>
    <p:extLst>
      <p:ext uri="{BB962C8B-B14F-4D97-AF65-F5344CB8AC3E}">
        <p14:creationId xmlns:p14="http://schemas.microsoft.com/office/powerpoint/2010/main" val="2100062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495034"/>
            <a:ext cx="8192022" cy="3477875"/>
          </a:xfrm>
          <a:prstGeom prst="rect">
            <a:avLst/>
          </a:prstGeom>
          <a:noFill/>
        </p:spPr>
        <p:txBody>
          <a:bodyPr wrap="square" rtlCol="0">
            <a:spAutoFit/>
          </a:bodyPr>
          <a:lstStyle/>
          <a:p>
            <a:pPr algn="just"/>
            <a:endParaRPr lang="pt-BR" sz="2800" b="1" dirty="0"/>
          </a:p>
          <a:p>
            <a:pPr marL="457200" indent="-457200" algn="just">
              <a:buFont typeface="Arial" panose="020B0604020202020204" pitchFamily="34" charset="0"/>
              <a:buChar char="•"/>
            </a:pPr>
            <a:r>
              <a:rPr lang="pt-BR" sz="3200" dirty="0"/>
              <a:t>É possível renomear arquivos utilizando apenas o comando </a:t>
            </a:r>
            <a:r>
              <a:rPr lang="pt-BR" sz="3200" i="1" dirty="0" err="1">
                <a:solidFill>
                  <a:srgbClr val="C00000"/>
                </a:solidFill>
              </a:rPr>
              <a:t>git</a:t>
            </a:r>
            <a:r>
              <a:rPr lang="pt-BR" sz="3200" i="1" dirty="0">
                <a:solidFill>
                  <a:srgbClr val="C00000"/>
                </a:solidFill>
              </a:rPr>
              <a:t> </a:t>
            </a:r>
            <a:r>
              <a:rPr lang="pt-BR" sz="3200" i="1" dirty="0" err="1">
                <a:solidFill>
                  <a:srgbClr val="C00000"/>
                </a:solidFill>
              </a:rPr>
              <a:t>mv</a:t>
            </a:r>
            <a:r>
              <a:rPr lang="pt-BR" sz="3200" i="1" dirty="0">
                <a:solidFill>
                  <a:srgbClr val="C00000"/>
                </a:solidFill>
              </a:rPr>
              <a:t> </a:t>
            </a:r>
            <a:r>
              <a:rPr lang="pt-BR" sz="3200" i="1" dirty="0" err="1">
                <a:solidFill>
                  <a:srgbClr val="C00000"/>
                </a:solidFill>
              </a:rPr>
              <a:t>nomeantigo</a:t>
            </a:r>
            <a:r>
              <a:rPr lang="pt-BR" sz="3200" i="1" dirty="0">
                <a:solidFill>
                  <a:srgbClr val="C00000"/>
                </a:solidFill>
              </a:rPr>
              <a:t> </a:t>
            </a:r>
            <a:r>
              <a:rPr lang="pt-BR" sz="3200" i="1" dirty="0" err="1">
                <a:solidFill>
                  <a:srgbClr val="C00000"/>
                </a:solidFill>
              </a:rPr>
              <a:t>nomenovo</a:t>
            </a:r>
            <a:r>
              <a:rPr lang="pt-BR" sz="3200" i="1" dirty="0"/>
              <a:t>.</a:t>
            </a:r>
            <a:endParaRPr lang="pt-BR" sz="3200" dirty="0"/>
          </a:p>
          <a:p>
            <a:pPr marL="457200" indent="-457200" algn="just">
              <a:buFont typeface="Arial" panose="020B0604020202020204" pitchFamily="34" charset="0"/>
              <a:buChar char="•"/>
            </a:pPr>
            <a:r>
              <a:rPr lang="pt-BR" sz="3200" dirty="0"/>
              <a:t>Após o arquivo ser renomeado, basta gravar a mudança utilizando o comando </a:t>
            </a:r>
            <a:r>
              <a:rPr lang="pt-BR" sz="3200" i="1" dirty="0" err="1"/>
              <a:t>git</a:t>
            </a:r>
            <a:r>
              <a:rPr lang="pt-BR" sz="3200" i="1" dirty="0"/>
              <a:t> </a:t>
            </a:r>
            <a:r>
              <a:rPr lang="pt-BR" sz="3200" i="1" dirty="0" err="1"/>
              <a:t>commit</a:t>
            </a:r>
            <a:r>
              <a:rPr lang="pt-BR" sz="3200" i="1" dirty="0"/>
              <a:t> –</a:t>
            </a:r>
            <a:r>
              <a:rPr lang="pt-BR" sz="3200" i="1" dirty="0" err="1"/>
              <a:t>am</a:t>
            </a:r>
            <a:r>
              <a:rPr lang="pt-BR" sz="3200" i="1" dirty="0"/>
              <a:t> “Arquivo renomeado”.</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RENOMEANDO </a:t>
            </a:r>
            <a:r>
              <a:rPr lang="pt-BR" sz="2400" b="1" dirty="0" smtClean="0"/>
              <a:t>ARQUIVOS</a:t>
            </a:r>
            <a:endParaRPr lang="pt-BR" sz="2400" b="1" dirty="0"/>
          </a:p>
        </p:txBody>
      </p:sp>
    </p:spTree>
    <p:extLst>
      <p:ext uri="{BB962C8B-B14F-4D97-AF65-F5344CB8AC3E}">
        <p14:creationId xmlns:p14="http://schemas.microsoft.com/office/powerpoint/2010/main" val="35121634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813173"/>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smtClean="0"/>
              <a:t>Utiliza-se </a:t>
            </a:r>
            <a:r>
              <a:rPr lang="pt-BR" sz="2800" dirty="0"/>
              <a:t>o mesmo comando </a:t>
            </a:r>
            <a:r>
              <a:rPr lang="pt-BR" sz="2800" i="1" dirty="0" err="1">
                <a:solidFill>
                  <a:srgbClr val="FF0000"/>
                </a:solidFill>
              </a:rPr>
              <a:t>git</a:t>
            </a:r>
            <a:r>
              <a:rPr lang="pt-BR" sz="2800" i="1" dirty="0">
                <a:solidFill>
                  <a:srgbClr val="FF0000"/>
                </a:solidFill>
              </a:rPr>
              <a:t> </a:t>
            </a:r>
            <a:r>
              <a:rPr lang="pt-BR" sz="2800" i="1" dirty="0" err="1">
                <a:solidFill>
                  <a:srgbClr val="FF0000"/>
                </a:solidFill>
              </a:rPr>
              <a:t>mv</a:t>
            </a:r>
            <a:r>
              <a:rPr lang="pt-BR" sz="2800" i="1" dirty="0">
                <a:solidFill>
                  <a:srgbClr val="FF0000"/>
                </a:solidFill>
              </a:rPr>
              <a:t> arquivo </a:t>
            </a:r>
            <a:r>
              <a:rPr lang="pt-BR" sz="2800" i="1" dirty="0" err="1">
                <a:solidFill>
                  <a:srgbClr val="FF0000"/>
                </a:solidFill>
              </a:rPr>
              <a:t>diretorio</a:t>
            </a:r>
            <a:r>
              <a:rPr lang="pt-BR" sz="2800" i="1" dirty="0">
                <a:solidFill>
                  <a:srgbClr val="FF0000"/>
                </a:solidFill>
              </a:rPr>
              <a:t>/arquivo</a:t>
            </a:r>
            <a:r>
              <a:rPr lang="pt-BR" sz="2800" dirty="0"/>
              <a:t>, apenas basta o diretório para o qual o arquivo será movido, ter sido criado anteriormente.</a:t>
            </a:r>
          </a:p>
          <a:p>
            <a:pPr marL="457200" indent="-457200" algn="just">
              <a:buFont typeface="Arial" panose="020B0604020202020204" pitchFamily="34" charset="0"/>
              <a:buChar char="•"/>
            </a:pPr>
            <a:r>
              <a:rPr lang="pt-BR" sz="2800" dirty="0"/>
              <a:t>Feito isso, basta </a:t>
            </a:r>
            <a:r>
              <a:rPr lang="pt-BR" sz="2800" dirty="0" err="1"/>
              <a:t>commitar</a:t>
            </a:r>
            <a:r>
              <a:rPr lang="pt-BR" sz="2800" dirty="0"/>
              <a:t> a mudança.</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smtClean="0"/>
              <a:t>MOVENDO </a:t>
            </a:r>
            <a:r>
              <a:rPr lang="pt-BR" sz="2400" b="1" dirty="0" smtClean="0"/>
              <a:t>ARQUIVOS</a:t>
            </a:r>
            <a:endParaRPr lang="pt-BR" sz="2400" b="1" dirty="0"/>
          </a:p>
        </p:txBody>
      </p:sp>
    </p:spTree>
    <p:extLst>
      <p:ext uri="{BB962C8B-B14F-4D97-AF65-F5344CB8AC3E}">
        <p14:creationId xmlns:p14="http://schemas.microsoft.com/office/powerpoint/2010/main" val="2779608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351508"/>
            <a:ext cx="8192022" cy="3170099"/>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800" dirty="0"/>
              <a:t>É possível reverter mudanças não desejadas que não foram adicionadas no </a:t>
            </a:r>
            <a:r>
              <a:rPr lang="pt-BR" sz="2800" dirty="0" err="1"/>
              <a:t>stage</a:t>
            </a:r>
            <a:r>
              <a:rPr lang="pt-BR" sz="2800" dirty="0"/>
              <a:t>.</a:t>
            </a:r>
          </a:p>
          <a:p>
            <a:pPr marL="457200" indent="-457200" algn="just">
              <a:buFont typeface="Arial" panose="020B0604020202020204" pitchFamily="34" charset="0"/>
              <a:buChar char="•"/>
            </a:pPr>
            <a:r>
              <a:rPr lang="pt-BR" sz="2800" dirty="0"/>
              <a:t>Ao utilizar o comando </a:t>
            </a:r>
            <a:r>
              <a:rPr lang="pt-BR" sz="2800" i="1" dirty="0" err="1">
                <a:solidFill>
                  <a:srgbClr val="FF0000"/>
                </a:solidFill>
              </a:rPr>
              <a:t>git</a:t>
            </a:r>
            <a:r>
              <a:rPr lang="pt-BR" sz="2800" i="1" dirty="0">
                <a:solidFill>
                  <a:srgbClr val="FF0000"/>
                </a:solidFill>
              </a:rPr>
              <a:t> </a:t>
            </a:r>
            <a:r>
              <a:rPr lang="pt-BR" sz="2800" i="1" dirty="0" err="1">
                <a:solidFill>
                  <a:srgbClr val="FF0000"/>
                </a:solidFill>
              </a:rPr>
              <a:t>checkout</a:t>
            </a:r>
            <a:r>
              <a:rPr lang="pt-BR" sz="2800" dirty="0"/>
              <a:t>, as alterações efetuadas são desfeitas.</a:t>
            </a:r>
          </a:p>
          <a:p>
            <a:pPr marL="457200" indent="-457200" algn="just">
              <a:buFont typeface="Arial" panose="020B0604020202020204" pitchFamily="34" charset="0"/>
              <a:buChar char="•"/>
            </a:pPr>
            <a:r>
              <a:rPr lang="pt-BR" sz="2800" dirty="0"/>
              <a:t>Arquivos deletados acidentalmente podem ser recuperados pelo comando.</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NÃO </a:t>
            </a:r>
            <a:r>
              <a:rPr lang="pt-BR" sz="2400" b="1" dirty="0" smtClean="0"/>
              <a:t>RASTREADAS</a:t>
            </a:r>
            <a:endParaRPr lang="pt-BR" sz="2400" b="1" dirty="0"/>
          </a:p>
        </p:txBody>
      </p:sp>
    </p:spTree>
    <p:extLst>
      <p:ext uri="{BB962C8B-B14F-4D97-AF65-F5344CB8AC3E}">
        <p14:creationId xmlns:p14="http://schemas.microsoft.com/office/powerpoint/2010/main" val="263381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1564808-7045-6D41-BE1C-68A1770D40EF}"/>
              </a:ext>
            </a:extLst>
          </p:cNvPr>
          <p:cNvPicPr>
            <a:picLocks noChangeAspect="1"/>
          </p:cNvPicPr>
          <p:nvPr/>
        </p:nvPicPr>
        <p:blipFill>
          <a:blip r:embed="rId2"/>
          <a:stretch>
            <a:fillRect/>
          </a:stretch>
        </p:blipFill>
        <p:spPr>
          <a:xfrm>
            <a:off x="679729" y="878891"/>
            <a:ext cx="7784541" cy="5100217"/>
          </a:xfrm>
          <a:prstGeom prst="rect">
            <a:avLst/>
          </a:prstGeom>
        </p:spPr>
      </p:pic>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NÃO </a:t>
            </a:r>
            <a:r>
              <a:rPr lang="pt-BR" sz="2400" b="1" dirty="0" smtClean="0"/>
              <a:t>RASTREADAS</a:t>
            </a:r>
            <a:endParaRPr lang="pt-BR" sz="2400" b="1" dirty="0"/>
          </a:p>
        </p:txBody>
      </p:sp>
    </p:spTree>
    <p:extLst>
      <p:ext uri="{BB962C8B-B14F-4D97-AF65-F5344CB8AC3E}">
        <p14:creationId xmlns:p14="http://schemas.microsoft.com/office/powerpoint/2010/main" val="15717226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566952"/>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smtClean="0"/>
              <a:t>Arquivos </a:t>
            </a:r>
            <a:r>
              <a:rPr lang="pt-BR" sz="2800" dirty="0"/>
              <a:t>adicionados na área de </a:t>
            </a:r>
            <a:r>
              <a:rPr lang="pt-BR" sz="2800" dirty="0" err="1"/>
              <a:t>stage</a:t>
            </a:r>
            <a:r>
              <a:rPr lang="pt-BR" sz="2800" dirty="0"/>
              <a:t> podem ser removidos através do comando </a:t>
            </a:r>
            <a:r>
              <a:rPr lang="pt-BR" sz="2800" i="1" dirty="0" err="1">
                <a:solidFill>
                  <a:srgbClr val="FF0000"/>
                </a:solidFill>
              </a:rPr>
              <a:t>git</a:t>
            </a:r>
            <a:r>
              <a:rPr lang="pt-BR" sz="2800" i="1" dirty="0">
                <a:solidFill>
                  <a:srgbClr val="FF0000"/>
                </a:solidFill>
              </a:rPr>
              <a:t> reset</a:t>
            </a:r>
            <a:r>
              <a:rPr lang="pt-BR" sz="2800" dirty="0"/>
              <a:t>, passando o nome do arquivo como parâmetro.</a:t>
            </a:r>
          </a:p>
          <a:p>
            <a:pPr marL="457200" indent="-457200" algn="just">
              <a:buFont typeface="Arial" panose="020B0604020202020204" pitchFamily="34" charset="0"/>
              <a:buChar char="•"/>
            </a:pPr>
            <a:r>
              <a:rPr lang="pt-BR" sz="2800" dirty="0"/>
              <a:t>O arquivo será removido do </a:t>
            </a:r>
            <a:r>
              <a:rPr lang="pt-BR" sz="2800" dirty="0" err="1"/>
              <a:t>stage</a:t>
            </a:r>
            <a:r>
              <a:rPr lang="pt-BR" sz="2800" dirty="0"/>
              <a:t>, e suas modificações serão preservadas.</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a:t>
            </a:r>
            <a:r>
              <a:rPr lang="pt-BR" sz="2400" b="1" dirty="0" smtClean="0"/>
              <a:t>JÁ RASTREADAS</a:t>
            </a:r>
            <a:endParaRPr lang="pt-BR" sz="2400" b="1" dirty="0"/>
          </a:p>
        </p:txBody>
      </p:sp>
    </p:spTree>
    <p:extLst>
      <p:ext uri="{BB962C8B-B14F-4D97-AF65-F5344CB8AC3E}">
        <p14:creationId xmlns:p14="http://schemas.microsoft.com/office/powerpoint/2010/main" val="2242671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descartar todas as mudanças nos arquivos, a opção </a:t>
            </a:r>
            <a:r>
              <a:rPr lang="pt-BR" sz="2800" i="1" dirty="0"/>
              <a:t>--hard </a:t>
            </a:r>
            <a:r>
              <a:rPr lang="pt-BR" sz="2800" dirty="0"/>
              <a:t>deverá ser utilizada. Essa opção remove todos os arquivos do </a:t>
            </a:r>
            <a:r>
              <a:rPr lang="pt-BR" sz="2800" dirty="0" err="1"/>
              <a:t>stage</a:t>
            </a:r>
            <a:r>
              <a:rPr lang="pt-BR" sz="2800" dirty="0"/>
              <a:t> e desfaz todas as alterações nos arquivos, mantendo o repositório no mesmo estado do último </a:t>
            </a:r>
            <a:r>
              <a:rPr lang="pt-BR" sz="2800" dirty="0" err="1"/>
              <a:t>commit</a:t>
            </a:r>
            <a:r>
              <a:rPr lang="pt-BR" sz="2800" dirty="0"/>
              <a:t>.</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a:t>
            </a:r>
            <a:r>
              <a:rPr lang="pt-BR" sz="2400" b="1" dirty="0" smtClean="0"/>
              <a:t>JÁ RASTREADAS</a:t>
            </a:r>
            <a:endParaRPr lang="pt-BR" sz="2400" b="1" dirty="0"/>
          </a:p>
        </p:txBody>
      </p:sp>
    </p:spTree>
    <p:extLst>
      <p:ext uri="{BB962C8B-B14F-4D97-AF65-F5344CB8AC3E}">
        <p14:creationId xmlns:p14="http://schemas.microsoft.com/office/powerpoint/2010/main" val="15065858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xmlns="" id="{C39814F8-9B54-8947-8E32-2B75EE347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551" y="1103062"/>
            <a:ext cx="8264898" cy="465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173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536174"/>
            <a:ext cx="8192022" cy="2800767"/>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400" dirty="0"/>
              <a:t>Através do comando </a:t>
            </a:r>
            <a:r>
              <a:rPr lang="pt-BR" sz="2400" i="1" dirty="0" err="1">
                <a:solidFill>
                  <a:srgbClr val="FF0000"/>
                </a:solidFill>
              </a:rPr>
              <a:t>git</a:t>
            </a:r>
            <a:r>
              <a:rPr lang="pt-BR" sz="2400" i="1" dirty="0">
                <a:solidFill>
                  <a:srgbClr val="FF0000"/>
                </a:solidFill>
              </a:rPr>
              <a:t> </a:t>
            </a:r>
            <a:r>
              <a:rPr lang="pt-BR" sz="2400" i="1" dirty="0" err="1">
                <a:solidFill>
                  <a:srgbClr val="FF0000"/>
                </a:solidFill>
              </a:rPr>
              <a:t>revert</a:t>
            </a:r>
            <a:r>
              <a:rPr lang="pt-BR" sz="2400" dirty="0"/>
              <a:t>, passando como parâmetro o código do último </a:t>
            </a:r>
            <a:r>
              <a:rPr lang="pt-BR" sz="2400" dirty="0" err="1"/>
              <a:t>commit</a:t>
            </a:r>
            <a:r>
              <a:rPr lang="pt-BR" sz="2400" dirty="0"/>
              <a:t> efetuado.</a:t>
            </a:r>
          </a:p>
          <a:p>
            <a:pPr marL="457200" indent="-457200" algn="just">
              <a:buFont typeface="Arial" panose="020B0604020202020204" pitchFamily="34" charset="0"/>
              <a:buChar char="•"/>
            </a:pPr>
            <a:r>
              <a:rPr lang="pt-BR" sz="2400" dirty="0"/>
              <a:t>A opção </a:t>
            </a:r>
            <a:r>
              <a:rPr lang="pt-BR" sz="2400" dirty="0">
                <a:solidFill>
                  <a:srgbClr val="FF0000"/>
                </a:solidFill>
              </a:rPr>
              <a:t>--</a:t>
            </a:r>
            <a:r>
              <a:rPr lang="pt-BR" sz="2400" i="1" dirty="0">
                <a:solidFill>
                  <a:srgbClr val="FF0000"/>
                </a:solidFill>
              </a:rPr>
              <a:t>no-</a:t>
            </a:r>
            <a:r>
              <a:rPr lang="pt-BR" sz="2400" i="1" dirty="0" err="1">
                <a:solidFill>
                  <a:srgbClr val="FF0000"/>
                </a:solidFill>
              </a:rPr>
              <a:t>edit</a:t>
            </a:r>
            <a:r>
              <a:rPr lang="pt-BR" sz="2400" i="1" dirty="0">
                <a:solidFill>
                  <a:srgbClr val="FF0000"/>
                </a:solidFill>
              </a:rPr>
              <a:t> </a:t>
            </a:r>
            <a:r>
              <a:rPr lang="pt-BR" sz="2400" dirty="0"/>
              <a:t>evita que um editor de texto seja aberto para editar a mensagem do novo </a:t>
            </a:r>
            <a:r>
              <a:rPr lang="pt-BR" sz="2400" dirty="0" err="1"/>
              <a:t>commit</a:t>
            </a:r>
            <a:r>
              <a:rPr lang="pt-BR" sz="2400" dirty="0"/>
              <a:t>.</a:t>
            </a:r>
          </a:p>
          <a:p>
            <a:pPr marL="457200" indent="-457200" algn="just">
              <a:buFont typeface="Arial" panose="020B0604020202020204" pitchFamily="34" charset="0"/>
              <a:buChar char="•"/>
            </a:pPr>
            <a:r>
              <a:rPr lang="pt-BR" sz="2400" dirty="0"/>
              <a:t>É possível utilizar da forma </a:t>
            </a:r>
            <a:r>
              <a:rPr lang="pt-BR" sz="2400" i="1" dirty="0" err="1"/>
              <a:t>git</a:t>
            </a:r>
            <a:r>
              <a:rPr lang="pt-BR" sz="2400" i="1" dirty="0"/>
              <a:t> </a:t>
            </a:r>
            <a:r>
              <a:rPr lang="pt-BR" sz="2400" i="1" dirty="0" err="1"/>
              <a:t>revert</a:t>
            </a:r>
            <a:r>
              <a:rPr lang="pt-BR" sz="2400" i="1" dirty="0"/>
              <a:t> HEAD</a:t>
            </a:r>
            <a:r>
              <a:rPr lang="pt-BR" sz="2400" dirty="0"/>
              <a:t>, o comando aponta para o último </a:t>
            </a:r>
            <a:r>
              <a:rPr lang="pt-BR" sz="2400" dirty="0" err="1"/>
              <a:t>commit</a:t>
            </a:r>
            <a:r>
              <a:rPr lang="pt-BR" sz="2400" dirty="0"/>
              <a:t> efetuado.</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a:t>
            </a:r>
            <a:r>
              <a:rPr lang="pt-BR" sz="2400" b="1" dirty="0" smtClean="0"/>
              <a:t>JÁ COMMITADAS</a:t>
            </a:r>
            <a:endParaRPr lang="pt-BR" sz="2400" b="1" dirty="0"/>
          </a:p>
        </p:txBody>
      </p:sp>
    </p:spTree>
    <p:extLst>
      <p:ext uri="{BB962C8B-B14F-4D97-AF65-F5344CB8AC3E}">
        <p14:creationId xmlns:p14="http://schemas.microsoft.com/office/powerpoint/2010/main" val="3457374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274838"/>
            <a:ext cx="8192022" cy="2308324"/>
          </a:xfrm>
          <a:prstGeom prst="rect">
            <a:avLst/>
          </a:prstGeom>
          <a:noFill/>
        </p:spPr>
        <p:txBody>
          <a:bodyPr wrap="square" rtlCol="0">
            <a:spAutoFit/>
          </a:bodyPr>
          <a:lstStyle/>
          <a:p>
            <a:pPr marL="457200" indent="-457200" algn="just">
              <a:buFont typeface="Arial" panose="020B0604020202020204" pitchFamily="34" charset="0"/>
              <a:buChar char="•"/>
            </a:pPr>
            <a:r>
              <a:rPr lang="pt-BR" sz="2400" dirty="0"/>
              <a:t>O comando </a:t>
            </a:r>
            <a:r>
              <a:rPr lang="pt-BR" sz="2400" i="1" dirty="0" err="1"/>
              <a:t>git</a:t>
            </a:r>
            <a:r>
              <a:rPr lang="pt-BR" sz="2400" i="1" dirty="0"/>
              <a:t> reset –hard</a:t>
            </a:r>
            <a:r>
              <a:rPr lang="pt-BR" sz="2400" dirty="0"/>
              <a:t> desfaz todas as alterações </a:t>
            </a:r>
            <a:r>
              <a:rPr lang="pt-BR" sz="2400" dirty="0" err="1"/>
              <a:t>commitadas</a:t>
            </a:r>
            <a:r>
              <a:rPr lang="pt-BR" sz="2400" dirty="0"/>
              <a:t>, como também é possível voltar ao </a:t>
            </a:r>
            <a:r>
              <a:rPr lang="pt-BR" sz="2400" dirty="0" err="1"/>
              <a:t>commit</a:t>
            </a:r>
            <a:r>
              <a:rPr lang="pt-BR" sz="2400" dirty="0"/>
              <a:t> anterior a uma determinada alteração, passando o código do </a:t>
            </a:r>
            <a:r>
              <a:rPr lang="pt-BR" sz="2400" dirty="0" err="1"/>
              <a:t>commit</a:t>
            </a:r>
            <a:r>
              <a:rPr lang="pt-BR" sz="2400" dirty="0"/>
              <a:t> como parâmetro.</a:t>
            </a:r>
          </a:p>
          <a:p>
            <a:pPr marL="457200" indent="-457200" algn="just">
              <a:buFont typeface="Arial" panose="020B0604020202020204" pitchFamily="34" charset="0"/>
              <a:buChar char="•"/>
            </a:pPr>
            <a:r>
              <a:rPr lang="pt-BR" sz="2400" dirty="0"/>
              <a:t>Importante lembrar que o </a:t>
            </a:r>
            <a:r>
              <a:rPr lang="pt-BR" sz="2400" i="1" dirty="0" err="1"/>
              <a:t>git</a:t>
            </a:r>
            <a:r>
              <a:rPr lang="pt-BR" sz="2400" i="1" dirty="0"/>
              <a:t> reset –hard</a:t>
            </a:r>
            <a:r>
              <a:rPr lang="pt-BR" sz="2400" dirty="0"/>
              <a:t> com o código de um </a:t>
            </a:r>
            <a:r>
              <a:rPr lang="pt-BR" sz="2400" dirty="0" err="1"/>
              <a:t>commit</a:t>
            </a:r>
            <a:r>
              <a:rPr lang="pt-BR" sz="2400" dirty="0"/>
              <a:t>, o histórico do repositório é reescrito.</a:t>
            </a:r>
          </a:p>
        </p:txBody>
      </p:sp>
    </p:spTree>
    <p:extLst>
      <p:ext uri="{BB962C8B-B14F-4D97-AF65-F5344CB8AC3E}">
        <p14:creationId xmlns:p14="http://schemas.microsoft.com/office/powerpoint/2010/main" val="1476336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668044"/>
            <a:ext cx="7524003" cy="760956"/>
          </a:xfrm>
        </p:spPr>
        <p:txBody>
          <a:bodyPr/>
          <a:lstStyle/>
          <a:p>
            <a:r>
              <a:rPr lang="x-none" dirty="0"/>
              <a:t>CAPÍTULO 2 – TOUR PRÁTICO</a:t>
            </a:r>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566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644170"/>
            <a:ext cx="8192022" cy="1569660"/>
          </a:xfrm>
          <a:prstGeom prst="rect">
            <a:avLst/>
          </a:prstGeom>
          <a:noFill/>
        </p:spPr>
        <p:txBody>
          <a:bodyPr wrap="square" rtlCol="0">
            <a:spAutoFit/>
          </a:bodyPr>
          <a:lstStyle/>
          <a:p>
            <a:pPr marL="457200" indent="-457200" algn="just">
              <a:buFont typeface="Arial" panose="020B0604020202020204" pitchFamily="34" charset="0"/>
              <a:buChar char="•"/>
            </a:pPr>
            <a:r>
              <a:rPr lang="pt-BR" sz="3200" dirty="0"/>
              <a:t>Recomendável utilizar apenas o comando </a:t>
            </a:r>
            <a:r>
              <a:rPr lang="pt-BR" sz="3200" i="1" dirty="0" err="1"/>
              <a:t>git</a:t>
            </a:r>
            <a:r>
              <a:rPr lang="pt-BR" sz="3200" i="1" dirty="0"/>
              <a:t> </a:t>
            </a:r>
            <a:r>
              <a:rPr lang="pt-BR" sz="3200" i="1" dirty="0" err="1"/>
              <a:t>revert</a:t>
            </a:r>
            <a:r>
              <a:rPr lang="pt-BR" sz="3200" dirty="0"/>
              <a:t>, para manter todas as alterações gravadas no histórico do repositório.</a:t>
            </a:r>
          </a:p>
        </p:txBody>
      </p:sp>
    </p:spTree>
    <p:extLst>
      <p:ext uri="{BB962C8B-B14F-4D97-AF65-F5344CB8AC3E}">
        <p14:creationId xmlns:p14="http://schemas.microsoft.com/office/powerpoint/2010/main" val="2780689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t Revert – NUKE Designs | Blog">
            <a:extLst>
              <a:ext uri="{FF2B5EF4-FFF2-40B4-BE49-F238E27FC236}">
                <a16:creationId xmlns:a16="http://schemas.microsoft.com/office/drawing/2014/main" xmlns="" id="{A4D238DD-95C8-434F-9D93-FFB3DC039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056" y="675862"/>
            <a:ext cx="6813887" cy="550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249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x-none" dirty="0"/>
              <a:t>CAPÍTULO 4 – </a:t>
            </a:r>
            <a:r>
              <a:rPr lang="pt-BR" dirty="0"/>
              <a:t>TRABALHANDO COM REPOSITÓRIO REMOTO</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853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404" y="5736920"/>
            <a:ext cx="925794" cy="9257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nidade Add a Salesforce DX Project to Source Control | Salesforce">
            <a:extLst>
              <a:ext uri="{FF2B5EF4-FFF2-40B4-BE49-F238E27FC236}">
                <a16:creationId xmlns:a16="http://schemas.microsoft.com/office/drawing/2014/main" xmlns="" id="{3D024DCA-C6DA-304A-886E-D0361051E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61" y="1397831"/>
            <a:ext cx="7303078" cy="406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6344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Repositórios locais possuem registros apenas locais, em um único computador.</a:t>
            </a:r>
          </a:p>
          <a:p>
            <a:pPr marL="457200" indent="-457200" algn="just">
              <a:buFont typeface="Arial" panose="020B0604020202020204" pitchFamily="34" charset="0"/>
              <a:buChar char="•"/>
            </a:pPr>
            <a:r>
              <a:rPr lang="pt-BR" sz="2800" dirty="0"/>
              <a:t>Falhas e problemas técnicos podem acarretar graves problemas, inclusive a perca de todo o repositório.</a:t>
            </a:r>
          </a:p>
          <a:p>
            <a:pPr marL="457200" indent="-457200" algn="just">
              <a:buFont typeface="Arial" panose="020B0604020202020204" pitchFamily="34" charset="0"/>
              <a:buChar char="•"/>
            </a:pPr>
            <a:r>
              <a:rPr lang="pt-BR" sz="2800" dirty="0"/>
              <a:t>Backups demandam trabalho e estão sujeito a falhas.</a:t>
            </a:r>
          </a:p>
          <a:p>
            <a:pPr marL="457200" indent="-457200" algn="just">
              <a:buFont typeface="Arial" panose="020B0604020202020204" pitchFamily="34" charset="0"/>
              <a:buChar char="•"/>
            </a:pPr>
            <a:r>
              <a:rPr lang="pt-BR" sz="2800" dirty="0"/>
              <a:t>Manter repositórios locais dificultam trabalhos em equipe com vários desenvolvedores trabalhando em conjunto.</a:t>
            </a:r>
          </a:p>
        </p:txBody>
      </p:sp>
    </p:spTree>
    <p:extLst>
      <p:ext uri="{BB962C8B-B14F-4D97-AF65-F5344CB8AC3E}">
        <p14:creationId xmlns:p14="http://schemas.microsoft.com/office/powerpoint/2010/main" val="12137759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490007"/>
            <a:ext cx="8192022" cy="3877985"/>
          </a:xfrm>
          <a:prstGeom prst="rect">
            <a:avLst/>
          </a:prstGeom>
          <a:noFill/>
        </p:spPr>
        <p:txBody>
          <a:bodyPr wrap="square" rtlCol="0">
            <a:spAutoFit/>
          </a:bodyPr>
          <a:lstStyle/>
          <a:p>
            <a:pPr algn="just"/>
            <a:r>
              <a:rPr lang="pt-BR" sz="3200" b="1" dirty="0"/>
              <a:t>REPOSITÓRIO REMOTO</a:t>
            </a:r>
            <a:endParaRPr lang="pt-BR" sz="3200" dirty="0"/>
          </a:p>
          <a:p>
            <a:pPr algn="just"/>
            <a:endParaRPr lang="pt-BR" sz="3200" b="1" dirty="0"/>
          </a:p>
          <a:p>
            <a:pPr marL="457200" indent="-457200" algn="just">
              <a:buFont typeface="Arial" panose="020B0604020202020204" pitchFamily="34" charset="0"/>
              <a:buChar char="•"/>
            </a:pPr>
            <a:r>
              <a:rPr lang="pt-BR" sz="2600" dirty="0"/>
              <a:t>Problemas citados são evitados com a criação de repositórios remotos, repositórios </a:t>
            </a:r>
            <a:r>
              <a:rPr lang="pt-BR" sz="2600" dirty="0" err="1"/>
              <a:t>Git</a:t>
            </a:r>
            <a:r>
              <a:rPr lang="pt-BR" sz="2600" dirty="0"/>
              <a:t> criados em outro computador (servidor).</a:t>
            </a:r>
          </a:p>
          <a:p>
            <a:pPr marL="457200" indent="-457200" algn="just">
              <a:buFont typeface="Arial" panose="020B0604020202020204" pitchFamily="34" charset="0"/>
              <a:buChar char="•"/>
            </a:pPr>
            <a:r>
              <a:rPr lang="pt-BR" sz="2600" dirty="0"/>
              <a:t>Uma mesma equipe na mesma empresa estão conectados na mesma rede. Um computador utilizado para a criação de um repositório remoto passa a ser o servidor central de um projeto.</a:t>
            </a:r>
          </a:p>
        </p:txBody>
      </p:sp>
    </p:spTree>
    <p:extLst>
      <p:ext uri="{BB962C8B-B14F-4D97-AF65-F5344CB8AC3E}">
        <p14:creationId xmlns:p14="http://schemas.microsoft.com/office/powerpoint/2010/main" val="1627442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089898"/>
            <a:ext cx="8192022" cy="4678204"/>
          </a:xfrm>
          <a:prstGeom prst="rect">
            <a:avLst/>
          </a:prstGeom>
          <a:noFill/>
        </p:spPr>
        <p:txBody>
          <a:bodyPr wrap="square" rtlCol="0">
            <a:spAutoFit/>
          </a:bodyPr>
          <a:lstStyle/>
          <a:p>
            <a:pPr algn="just"/>
            <a:r>
              <a:rPr lang="pt-BR" sz="3200" b="1" dirty="0"/>
              <a:t>CRIANDO UM REPOSITÓRIO REMOTO</a:t>
            </a:r>
          </a:p>
          <a:p>
            <a:pPr algn="just"/>
            <a:endParaRPr lang="pt-BR" sz="3200" b="1" dirty="0"/>
          </a:p>
          <a:p>
            <a:pPr marL="457200" indent="-457200" algn="just">
              <a:buFont typeface="Arial" panose="020B0604020202020204" pitchFamily="34" charset="0"/>
              <a:buChar char="•"/>
            </a:pPr>
            <a:r>
              <a:rPr lang="pt-BR" sz="2600" dirty="0"/>
              <a:t>Um repositório remoto é criado com o comando </a:t>
            </a:r>
            <a:r>
              <a:rPr lang="pt-BR" sz="2600" i="1" dirty="0" err="1"/>
              <a:t>git</a:t>
            </a:r>
            <a:r>
              <a:rPr lang="pt-BR" sz="2600" i="1" dirty="0"/>
              <a:t> </a:t>
            </a:r>
            <a:r>
              <a:rPr lang="pt-BR" sz="2600" i="1" dirty="0" err="1"/>
              <a:t>init</a:t>
            </a:r>
            <a:r>
              <a:rPr lang="pt-BR" sz="2600" dirty="0"/>
              <a:t> com o parâmetro --</a:t>
            </a:r>
            <a:r>
              <a:rPr lang="pt-BR" sz="2600" i="1" dirty="0" err="1"/>
              <a:t>bare</a:t>
            </a:r>
            <a:r>
              <a:rPr lang="pt-BR" sz="2600" i="1" dirty="0"/>
              <a:t>.</a:t>
            </a:r>
            <a:endParaRPr lang="pt-BR" sz="2600" dirty="0"/>
          </a:p>
          <a:p>
            <a:pPr marL="457200" indent="-457200" algn="just">
              <a:buFont typeface="Arial" panose="020B0604020202020204" pitchFamily="34" charset="0"/>
              <a:buChar char="•"/>
            </a:pPr>
            <a:r>
              <a:rPr lang="pt-BR" sz="2600" dirty="0"/>
              <a:t>O parâmetro </a:t>
            </a:r>
            <a:r>
              <a:rPr lang="pt-BR" sz="2600" i="1" dirty="0"/>
              <a:t>--</a:t>
            </a:r>
            <a:r>
              <a:rPr lang="pt-BR" sz="2600" i="1" dirty="0" err="1"/>
              <a:t>bare</a:t>
            </a:r>
            <a:r>
              <a:rPr lang="pt-BR" sz="2600" i="1" dirty="0"/>
              <a:t> </a:t>
            </a:r>
            <a:r>
              <a:rPr lang="pt-BR" sz="2600" dirty="0"/>
              <a:t>informa ao </a:t>
            </a:r>
            <a:r>
              <a:rPr lang="pt-BR" sz="2600" dirty="0" err="1"/>
              <a:t>Git</a:t>
            </a:r>
            <a:r>
              <a:rPr lang="pt-BR" sz="2600" dirty="0"/>
              <a:t> para não criar um diretório de trabalho, impedindo que </a:t>
            </a:r>
            <a:r>
              <a:rPr lang="pt-BR" sz="2600" dirty="0" err="1"/>
              <a:t>commits</a:t>
            </a:r>
            <a:r>
              <a:rPr lang="pt-BR" sz="2600" dirty="0"/>
              <a:t> sejam feitos diretamente no servidor.</a:t>
            </a:r>
          </a:p>
          <a:p>
            <a:pPr marL="457200" indent="-457200" algn="just">
              <a:buFont typeface="Arial" panose="020B0604020202020204" pitchFamily="34" charset="0"/>
              <a:buChar char="•"/>
            </a:pPr>
            <a:r>
              <a:rPr lang="pt-BR" sz="2600" dirty="0"/>
              <a:t>Os </a:t>
            </a:r>
            <a:r>
              <a:rPr lang="pt-BR" sz="2600" dirty="0" err="1"/>
              <a:t>commits</a:t>
            </a:r>
            <a:r>
              <a:rPr lang="pt-BR" sz="2600" dirty="0"/>
              <a:t> serão feitos pelos desenvolvedores localmente em seus computadores, e posteriormente esses </a:t>
            </a:r>
            <a:r>
              <a:rPr lang="pt-BR" sz="2600" dirty="0" err="1"/>
              <a:t>commits</a:t>
            </a:r>
            <a:r>
              <a:rPr lang="pt-BR" sz="2600" dirty="0"/>
              <a:t> serão enviados e armazenados no repositório remoto.</a:t>
            </a:r>
          </a:p>
        </p:txBody>
      </p:sp>
    </p:spTree>
    <p:extLst>
      <p:ext uri="{BB962C8B-B14F-4D97-AF65-F5344CB8AC3E}">
        <p14:creationId xmlns:p14="http://schemas.microsoft.com/office/powerpoint/2010/main" val="35772739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382286"/>
            <a:ext cx="8192022" cy="4093428"/>
          </a:xfrm>
          <a:prstGeom prst="rect">
            <a:avLst/>
          </a:prstGeom>
          <a:noFill/>
        </p:spPr>
        <p:txBody>
          <a:bodyPr wrap="square" rtlCol="0">
            <a:spAutoFit/>
          </a:bodyPr>
          <a:lstStyle/>
          <a:p>
            <a:pPr algn="just"/>
            <a:r>
              <a:rPr lang="pt-BR" sz="3200" b="1" dirty="0"/>
              <a:t>ADICIONANDO O REPOSITÓRIO REMOTO</a:t>
            </a:r>
          </a:p>
          <a:p>
            <a:pPr algn="just"/>
            <a:endParaRPr lang="pt-BR" sz="3200" b="1" dirty="0"/>
          </a:p>
          <a:p>
            <a:pPr marL="457200" indent="-457200" algn="just">
              <a:buFont typeface="Arial" panose="020B0604020202020204" pitchFamily="34" charset="0"/>
              <a:buChar char="•"/>
            </a:pPr>
            <a:r>
              <a:rPr lang="pt-BR" sz="2600" dirty="0"/>
              <a:t>O comando </a:t>
            </a:r>
            <a:r>
              <a:rPr lang="pt-BR" sz="2600" i="1" dirty="0" err="1"/>
              <a:t>git</a:t>
            </a:r>
            <a:r>
              <a:rPr lang="pt-BR" sz="2600" i="1" dirty="0"/>
              <a:t> </a:t>
            </a:r>
            <a:r>
              <a:rPr lang="pt-BR" sz="2600" i="1" dirty="0" err="1"/>
              <a:t>remote</a:t>
            </a:r>
            <a:r>
              <a:rPr lang="pt-BR" sz="2600" i="1" dirty="0"/>
              <a:t> </a:t>
            </a:r>
            <a:r>
              <a:rPr lang="pt-BR" sz="2600" i="1" dirty="0" err="1"/>
              <a:t>add</a:t>
            </a:r>
            <a:r>
              <a:rPr lang="pt-BR" sz="2600" dirty="0"/>
              <a:t> será utilizado para informar o repositório remoto. Como parâmetro será informado primeiramente o </a:t>
            </a:r>
            <a:r>
              <a:rPr lang="pt-BR" sz="2600" i="1" dirty="0" err="1"/>
              <a:t>name</a:t>
            </a:r>
            <a:r>
              <a:rPr lang="pt-BR" sz="2600" i="1" dirty="0"/>
              <a:t> </a:t>
            </a:r>
            <a:r>
              <a:rPr lang="pt-BR" sz="2600" dirty="0"/>
              <a:t>do repositório, e em seguida a URL do repositório.</a:t>
            </a:r>
          </a:p>
          <a:p>
            <a:pPr algn="just"/>
            <a:endParaRPr lang="pt-BR" sz="2600" dirty="0"/>
          </a:p>
          <a:p>
            <a:r>
              <a:rPr lang="pt-BR" sz="2000" dirty="0"/>
              <a:t>$ </a:t>
            </a:r>
            <a:r>
              <a:rPr lang="pt-BR" sz="2000" dirty="0" err="1"/>
              <a:t>git</a:t>
            </a:r>
            <a:r>
              <a:rPr lang="pt-BR" sz="2000" dirty="0"/>
              <a:t> </a:t>
            </a:r>
            <a:r>
              <a:rPr lang="pt-BR" sz="2000" dirty="0" err="1"/>
              <a:t>remote</a:t>
            </a:r>
            <a:r>
              <a:rPr lang="pt-BR" sz="2000" dirty="0"/>
              <a:t> </a:t>
            </a:r>
            <a:r>
              <a:rPr lang="pt-BR" sz="2000" dirty="0" err="1"/>
              <a:t>add</a:t>
            </a:r>
            <a:r>
              <a:rPr lang="pt-BR" sz="2000" dirty="0"/>
              <a:t> servidor file://192.168.1.1/</a:t>
            </a:r>
            <a:r>
              <a:rPr lang="pt-BR" sz="2000" dirty="0" err="1"/>
              <a:t>repositorio</a:t>
            </a:r>
            <a:r>
              <a:rPr lang="pt-BR" sz="2000" dirty="0"/>
              <a:t>/</a:t>
            </a:r>
            <a:r>
              <a:rPr lang="pt-BR" sz="2000" dirty="0" err="1"/>
              <a:t>repositorio_remoto.git</a:t>
            </a:r>
            <a:endParaRPr lang="pt-BR" sz="2000" dirty="0"/>
          </a:p>
        </p:txBody>
      </p:sp>
    </p:spTree>
    <p:extLst>
      <p:ext uri="{BB962C8B-B14F-4D97-AF65-F5344CB8AC3E}">
        <p14:creationId xmlns:p14="http://schemas.microsoft.com/office/powerpoint/2010/main" val="21359458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LISTANDO OS REPOSITÓRIOS REMOTOS</a:t>
            </a:r>
          </a:p>
          <a:p>
            <a:pPr algn="just"/>
            <a:endParaRPr lang="pt-BR" sz="3200" b="1" dirty="0"/>
          </a:p>
          <a:p>
            <a:pPr marL="457200" indent="-457200" algn="just">
              <a:buFont typeface="Arial" panose="020B0604020202020204" pitchFamily="34" charset="0"/>
              <a:buChar char="•"/>
            </a:pPr>
            <a:r>
              <a:rPr lang="pt-BR" sz="2800" dirty="0"/>
              <a:t>É possível listar os repositórios remotos através do comando </a:t>
            </a:r>
            <a:r>
              <a:rPr lang="pt-BR" sz="2800" i="1" dirty="0" err="1"/>
              <a:t>git</a:t>
            </a:r>
            <a:r>
              <a:rPr lang="pt-BR" sz="2800" i="1" dirty="0"/>
              <a:t> </a:t>
            </a:r>
            <a:r>
              <a:rPr lang="pt-BR" sz="2800" i="1" dirty="0" err="1"/>
              <a:t>remote</a:t>
            </a:r>
            <a:r>
              <a:rPr lang="pt-BR" sz="2800" dirty="0"/>
              <a:t>. Dessa forma, o </a:t>
            </a:r>
            <a:r>
              <a:rPr lang="pt-BR" sz="2800" i="1" dirty="0" err="1"/>
              <a:t>name</a:t>
            </a:r>
            <a:r>
              <a:rPr lang="pt-BR" sz="2800" dirty="0"/>
              <a:t> dos repositórios serão listados.</a:t>
            </a:r>
          </a:p>
          <a:p>
            <a:pPr marL="457200" indent="-457200" algn="just">
              <a:buFont typeface="Arial" panose="020B0604020202020204" pitchFamily="34" charset="0"/>
              <a:buChar char="•"/>
            </a:pPr>
            <a:r>
              <a:rPr lang="pt-BR" sz="2800" dirty="0"/>
              <a:t>Para exibir a URL, basta utilizar o comando </a:t>
            </a:r>
            <a:r>
              <a:rPr lang="pt-BR" sz="2800" i="1" dirty="0" err="1"/>
              <a:t>git</a:t>
            </a:r>
            <a:r>
              <a:rPr lang="pt-BR" sz="2800" i="1" dirty="0"/>
              <a:t> </a:t>
            </a:r>
            <a:r>
              <a:rPr lang="pt-BR" sz="2800" i="1" dirty="0" err="1"/>
              <a:t>remote</a:t>
            </a:r>
            <a:r>
              <a:rPr lang="pt-BR" sz="2800" i="1" dirty="0"/>
              <a:t> –v</a:t>
            </a:r>
            <a:r>
              <a:rPr lang="pt-BR" sz="2800" dirty="0"/>
              <a:t>.</a:t>
            </a:r>
          </a:p>
        </p:txBody>
      </p:sp>
    </p:spTree>
    <p:extLst>
      <p:ext uri="{BB962C8B-B14F-4D97-AF65-F5344CB8AC3E}">
        <p14:creationId xmlns:p14="http://schemas.microsoft.com/office/powerpoint/2010/main" val="4648662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C1A8028-E75B-7C4B-AA70-BECB01D5889E}"/>
              </a:ext>
            </a:extLst>
          </p:cNvPr>
          <p:cNvPicPr>
            <a:picLocks noChangeAspect="1"/>
          </p:cNvPicPr>
          <p:nvPr/>
        </p:nvPicPr>
        <p:blipFill>
          <a:blip r:embed="rId2"/>
          <a:stretch>
            <a:fillRect/>
          </a:stretch>
        </p:blipFill>
        <p:spPr>
          <a:xfrm>
            <a:off x="338179" y="2327827"/>
            <a:ext cx="8467641" cy="2202346"/>
          </a:xfrm>
          <a:prstGeom prst="rect">
            <a:avLst/>
          </a:prstGeom>
        </p:spPr>
      </p:pic>
    </p:spTree>
    <p:extLst>
      <p:ext uri="{BB962C8B-B14F-4D97-AF65-F5344CB8AC3E}">
        <p14:creationId xmlns:p14="http://schemas.microsoft.com/office/powerpoint/2010/main" val="268374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9" y="1193928"/>
            <a:ext cx="8192022" cy="3986732"/>
          </a:xfrm>
          <a:prstGeom prst="rect">
            <a:avLst/>
          </a:prstGeom>
          <a:noFill/>
        </p:spPr>
        <p:txBody>
          <a:bodyPr wrap="square" rtlCol="0">
            <a:spAutoFit/>
          </a:bodyPr>
          <a:lstStyle/>
          <a:p>
            <a:pPr algn="just">
              <a:lnSpc>
                <a:spcPct val="150000"/>
              </a:lnSpc>
            </a:pPr>
            <a:endParaRPr lang="x-none" sz="3200" dirty="0"/>
          </a:p>
          <a:p>
            <a:pPr marL="342900" indent="-342900" algn="just">
              <a:lnSpc>
                <a:spcPct val="150000"/>
              </a:lnSpc>
              <a:buFont typeface="Arial" panose="020B0604020202020204" pitchFamily="34" charset="0"/>
              <a:buChar char="•"/>
            </a:pPr>
            <a:r>
              <a:rPr lang="pt-BR" sz="2800" dirty="0"/>
              <a:t>Acesse o link: </a:t>
            </a:r>
            <a:r>
              <a:rPr lang="pt-BR" sz="2800" dirty="0">
                <a:hlinkClick r:id="rId2"/>
              </a:rPr>
              <a:t>https://brew.sh</a:t>
            </a:r>
            <a:r>
              <a:rPr lang="pt-BR" sz="2800" dirty="0"/>
              <a:t> e instale o </a:t>
            </a:r>
            <a:r>
              <a:rPr lang="pt-BR" sz="2800" dirty="0" err="1"/>
              <a:t>Homebrew</a:t>
            </a:r>
            <a:endParaRPr lang="pt-BR" sz="2800" dirty="0"/>
          </a:p>
          <a:p>
            <a:pPr marL="342900" indent="-342900" algn="just">
              <a:lnSpc>
                <a:spcPct val="150000"/>
              </a:lnSpc>
              <a:buFont typeface="Arial" panose="020B0604020202020204" pitchFamily="34" charset="0"/>
              <a:buChar char="•"/>
            </a:pPr>
            <a:r>
              <a:rPr lang="pt-BR" sz="2800" dirty="0"/>
              <a:t>Feito a instalação do </a:t>
            </a:r>
            <a:r>
              <a:rPr lang="pt-BR" sz="2800" dirty="0" err="1"/>
              <a:t>Homebrew</a:t>
            </a:r>
            <a:r>
              <a:rPr lang="pt-BR" sz="2800" dirty="0"/>
              <a:t>, abra um terminal e digite o seguinte comando:</a:t>
            </a:r>
          </a:p>
          <a:p>
            <a:pPr marL="342900" indent="-342900" algn="just">
              <a:lnSpc>
                <a:spcPct val="150000"/>
              </a:lnSpc>
              <a:buFont typeface="Arial" panose="020B0604020202020204" pitchFamily="34" charset="0"/>
              <a:buChar char="•"/>
            </a:pPr>
            <a:endParaRPr lang="pt-BR" sz="2800" dirty="0"/>
          </a:p>
          <a:p>
            <a:pPr algn="just">
              <a:lnSpc>
                <a:spcPct val="150000"/>
              </a:lnSpc>
            </a:pPr>
            <a:r>
              <a:rPr lang="pt-BR" sz="2800" dirty="0"/>
              <a:t>$ </a:t>
            </a:r>
            <a:r>
              <a:rPr lang="pt-BR" sz="2800" dirty="0" err="1"/>
              <a:t>brew</a:t>
            </a:r>
            <a:r>
              <a:rPr lang="pt-BR" sz="2800" dirty="0"/>
              <a:t> </a:t>
            </a:r>
            <a:r>
              <a:rPr lang="pt-BR" sz="2800" dirty="0" err="1"/>
              <a:t>install</a:t>
            </a:r>
            <a:r>
              <a:rPr lang="pt-BR" sz="2800" dirty="0"/>
              <a:t> </a:t>
            </a:r>
            <a:r>
              <a:rPr lang="pt-BR" sz="2800" dirty="0" err="1"/>
              <a:t>git</a:t>
            </a:r>
            <a:endParaRPr lang="x-none" sz="2800" dirty="0"/>
          </a:p>
        </p:txBody>
      </p:sp>
      <p:sp>
        <p:nvSpPr>
          <p:cNvPr id="2" name="Título 1"/>
          <p:cNvSpPr>
            <a:spLocks noGrp="1"/>
          </p:cNvSpPr>
          <p:nvPr>
            <p:ph type="title"/>
          </p:nvPr>
        </p:nvSpPr>
        <p:spPr>
          <a:xfrm>
            <a:off x="1606045" y="11655"/>
            <a:ext cx="5937755" cy="902745"/>
          </a:xfrm>
        </p:spPr>
        <p:txBody>
          <a:bodyPr>
            <a:normAutofit fontScale="90000"/>
          </a:bodyPr>
          <a:lstStyle/>
          <a:p>
            <a:pPr>
              <a:lnSpc>
                <a:spcPct val="150000"/>
              </a:lnSpc>
            </a:pPr>
            <a:r>
              <a:rPr lang="x-none" sz="2800" b="1" dirty="0"/>
              <a:t>INSTALAÇÃO NO </a:t>
            </a:r>
            <a:r>
              <a:rPr lang="x-none" sz="2800" b="1" dirty="0" smtClean="0"/>
              <a:t>MACOS</a:t>
            </a:r>
            <a:endParaRPr lang="x-none" sz="2800" b="1" dirty="0"/>
          </a:p>
        </p:txBody>
      </p:sp>
    </p:spTree>
    <p:extLst>
      <p:ext uri="{BB962C8B-B14F-4D97-AF65-F5344CB8AC3E}">
        <p14:creationId xmlns:p14="http://schemas.microsoft.com/office/powerpoint/2010/main" val="37145552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351508"/>
            <a:ext cx="8192022" cy="4154984"/>
          </a:xfrm>
          <a:prstGeom prst="rect">
            <a:avLst/>
          </a:prstGeom>
          <a:noFill/>
        </p:spPr>
        <p:txBody>
          <a:bodyPr wrap="square" rtlCol="0">
            <a:spAutoFit/>
          </a:bodyPr>
          <a:lstStyle/>
          <a:p>
            <a:pPr algn="just"/>
            <a:r>
              <a:rPr lang="pt-BR" sz="2800" b="1" dirty="0"/>
              <a:t>ALTERANDO E REMOVENDO REPOSITÓRIOS REMOTOS</a:t>
            </a:r>
          </a:p>
          <a:p>
            <a:pPr algn="just"/>
            <a:endParaRPr lang="pt-BR" sz="2800" b="1" dirty="0"/>
          </a:p>
          <a:p>
            <a:pPr marL="457200" indent="-457200" algn="just">
              <a:buFont typeface="Arial" panose="020B0604020202020204" pitchFamily="34" charset="0"/>
              <a:buChar char="•"/>
            </a:pPr>
            <a:r>
              <a:rPr lang="pt-BR" sz="2800" dirty="0"/>
              <a:t>É feito com o comando </a:t>
            </a:r>
            <a:r>
              <a:rPr lang="pt-BR" sz="2800" i="1" dirty="0" err="1"/>
              <a:t>git</a:t>
            </a:r>
            <a:r>
              <a:rPr lang="pt-BR" sz="2800" i="1" dirty="0"/>
              <a:t> </a:t>
            </a:r>
            <a:r>
              <a:rPr lang="pt-BR" sz="2800" i="1" dirty="0" err="1"/>
              <a:t>remote</a:t>
            </a:r>
            <a:r>
              <a:rPr lang="pt-BR" sz="2800" i="1" dirty="0"/>
              <a:t> </a:t>
            </a:r>
            <a:r>
              <a:rPr lang="pt-BR" sz="2800" i="1" dirty="0" err="1"/>
              <a:t>rename</a:t>
            </a:r>
            <a:r>
              <a:rPr lang="pt-BR" sz="2800" i="1" dirty="0"/>
              <a:t> servidor </a:t>
            </a:r>
            <a:r>
              <a:rPr lang="pt-BR" sz="2800" i="1" dirty="0" err="1"/>
              <a:t>outroname</a:t>
            </a:r>
            <a:r>
              <a:rPr lang="pt-BR" sz="2800" i="1" dirty="0"/>
              <a:t>.</a:t>
            </a:r>
            <a:endParaRPr lang="pt-BR" sz="2800" dirty="0"/>
          </a:p>
          <a:p>
            <a:pPr marL="457200" indent="-457200" algn="just">
              <a:buFont typeface="Arial" panose="020B0604020202020204" pitchFamily="34" charset="0"/>
              <a:buChar char="•"/>
            </a:pPr>
            <a:r>
              <a:rPr lang="pt-BR" sz="2800" dirty="0"/>
              <a:t>Também é possível alterar a URL do repositório através do comando </a:t>
            </a:r>
            <a:r>
              <a:rPr lang="pt-BR" sz="2800" i="1" dirty="0" err="1"/>
              <a:t>git</a:t>
            </a:r>
            <a:r>
              <a:rPr lang="pt-BR" sz="2800" i="1" dirty="0"/>
              <a:t> </a:t>
            </a:r>
            <a:r>
              <a:rPr lang="pt-BR" sz="2800" i="1" dirty="0" err="1"/>
              <a:t>remote</a:t>
            </a:r>
            <a:r>
              <a:rPr lang="pt-BR" sz="2800" i="1" dirty="0"/>
              <a:t> set-</a:t>
            </a:r>
            <a:r>
              <a:rPr lang="pt-BR" sz="2800" i="1" dirty="0" err="1"/>
              <a:t>url</a:t>
            </a:r>
            <a:r>
              <a:rPr lang="pt-BR" sz="2800" i="1" dirty="0"/>
              <a:t>.</a:t>
            </a:r>
          </a:p>
          <a:p>
            <a:pPr algn="just"/>
            <a:endParaRPr lang="pt-BR" sz="3200" i="1" dirty="0"/>
          </a:p>
          <a:p>
            <a:r>
              <a:rPr lang="pt-BR" dirty="0"/>
              <a:t>$ </a:t>
            </a:r>
            <a:r>
              <a:rPr lang="pt-BR" dirty="0" err="1"/>
              <a:t>git</a:t>
            </a:r>
            <a:r>
              <a:rPr lang="pt-BR" dirty="0"/>
              <a:t> </a:t>
            </a:r>
            <a:r>
              <a:rPr lang="pt-BR" dirty="0" err="1"/>
              <a:t>remote</a:t>
            </a:r>
            <a:r>
              <a:rPr lang="pt-BR" dirty="0"/>
              <a:t> set-</a:t>
            </a:r>
            <a:r>
              <a:rPr lang="pt-BR" dirty="0" err="1"/>
              <a:t>url</a:t>
            </a:r>
            <a:r>
              <a:rPr lang="pt-BR" dirty="0"/>
              <a:t> </a:t>
            </a:r>
            <a:r>
              <a:rPr lang="pt-BR" dirty="0" err="1"/>
              <a:t>servidorname</a:t>
            </a:r>
            <a:r>
              <a:rPr lang="pt-BR" dirty="0"/>
              <a:t> </a:t>
            </a:r>
            <a:r>
              <a:rPr lang="pt-BR" dirty="0">
                <a:hlinkClick r:id="rId2"/>
              </a:rPr>
              <a:t>file://172.16.1.10/repositorio/repositorio_remoto.git</a:t>
            </a:r>
            <a:endParaRPr lang="pt-BR" dirty="0"/>
          </a:p>
        </p:txBody>
      </p:sp>
    </p:spTree>
    <p:extLst>
      <p:ext uri="{BB962C8B-B14F-4D97-AF65-F5344CB8AC3E}">
        <p14:creationId xmlns:p14="http://schemas.microsoft.com/office/powerpoint/2010/main" val="34413731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ENVIAR COMMITS PARA O REPOSITÓRIO REMOTO</a:t>
            </a:r>
            <a:endParaRPr lang="pt-BR" sz="3200" dirty="0"/>
          </a:p>
          <a:p>
            <a:pPr algn="just"/>
            <a:endParaRPr lang="pt-BR" sz="3200" dirty="0"/>
          </a:p>
          <a:p>
            <a:pPr marL="457200" indent="-457200" algn="just">
              <a:buFont typeface="Arial" panose="020B0604020202020204" pitchFamily="34" charset="0"/>
              <a:buChar char="•"/>
            </a:pPr>
            <a:r>
              <a:rPr lang="pt-BR" sz="2800" dirty="0"/>
              <a:t>Realizado através do comando </a:t>
            </a:r>
            <a:r>
              <a:rPr lang="pt-BR" sz="2800" i="1" dirty="0" err="1"/>
              <a:t>git</a:t>
            </a:r>
            <a:r>
              <a:rPr lang="pt-BR" sz="2800" i="1" dirty="0"/>
              <a:t> </a:t>
            </a:r>
            <a:r>
              <a:rPr lang="pt-BR" sz="2800" i="1" dirty="0" err="1"/>
              <a:t>push</a:t>
            </a:r>
            <a:r>
              <a:rPr lang="pt-BR" sz="2800" dirty="0"/>
              <a:t>, informando como parâmetro o </a:t>
            </a:r>
            <a:r>
              <a:rPr lang="pt-BR" sz="2800" i="1" dirty="0" err="1"/>
              <a:t>name</a:t>
            </a:r>
            <a:r>
              <a:rPr lang="pt-BR" sz="2800" dirty="0"/>
              <a:t> do repositório seguido de </a:t>
            </a:r>
            <a:r>
              <a:rPr lang="pt-BR" sz="2800" i="1" dirty="0" err="1"/>
              <a:t>master</a:t>
            </a:r>
            <a:r>
              <a:rPr lang="pt-BR" sz="2800" i="1" dirty="0"/>
              <a:t>.</a:t>
            </a:r>
          </a:p>
          <a:p>
            <a:pPr algn="just"/>
            <a:endParaRPr lang="pt-BR" sz="3200" i="1" dirty="0"/>
          </a:p>
          <a:p>
            <a:pPr algn="just"/>
            <a:r>
              <a:rPr lang="pt-BR" sz="2000" dirty="0"/>
              <a:t>$ </a:t>
            </a:r>
            <a:r>
              <a:rPr lang="pt-BR" sz="2000" dirty="0" err="1"/>
              <a:t>git</a:t>
            </a:r>
            <a:r>
              <a:rPr lang="pt-BR" sz="2000" dirty="0"/>
              <a:t> </a:t>
            </a:r>
            <a:r>
              <a:rPr lang="pt-BR" sz="2000" dirty="0" err="1"/>
              <a:t>push</a:t>
            </a:r>
            <a:r>
              <a:rPr lang="pt-BR" sz="2000" dirty="0"/>
              <a:t> servidor </a:t>
            </a:r>
            <a:r>
              <a:rPr lang="pt-BR" sz="2000" dirty="0" err="1"/>
              <a:t>master</a:t>
            </a:r>
            <a:endParaRPr lang="pt-BR" sz="2000" dirty="0"/>
          </a:p>
        </p:txBody>
      </p:sp>
    </p:spTree>
    <p:extLst>
      <p:ext uri="{BB962C8B-B14F-4D97-AF65-F5344CB8AC3E}">
        <p14:creationId xmlns:p14="http://schemas.microsoft.com/office/powerpoint/2010/main" val="6113859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089898"/>
            <a:ext cx="8192022" cy="4678204"/>
          </a:xfrm>
          <a:prstGeom prst="rect">
            <a:avLst/>
          </a:prstGeom>
          <a:noFill/>
        </p:spPr>
        <p:txBody>
          <a:bodyPr wrap="square" rtlCol="0">
            <a:spAutoFit/>
          </a:bodyPr>
          <a:lstStyle/>
          <a:p>
            <a:pPr algn="just"/>
            <a:r>
              <a:rPr lang="pt-BR" sz="3200" b="1" dirty="0"/>
              <a:t>CLONANDO O REPOSITÓRIO REMOTO</a:t>
            </a:r>
          </a:p>
          <a:p>
            <a:pPr algn="just"/>
            <a:endParaRPr lang="pt-BR" sz="3200" b="1" dirty="0"/>
          </a:p>
          <a:p>
            <a:pPr marL="457200" indent="-457200" algn="just">
              <a:buFont typeface="Arial" panose="020B0604020202020204" pitchFamily="34" charset="0"/>
              <a:buChar char="•"/>
            </a:pPr>
            <a:r>
              <a:rPr lang="pt-BR" sz="2600" dirty="0"/>
              <a:t>Obter uma cópia de um repositório remoto é feita através do comando </a:t>
            </a:r>
            <a:r>
              <a:rPr lang="pt-BR" sz="2600" i="1" dirty="0" err="1"/>
              <a:t>git</a:t>
            </a:r>
            <a:r>
              <a:rPr lang="pt-BR" sz="2600" i="1" dirty="0"/>
              <a:t> clone</a:t>
            </a:r>
            <a:r>
              <a:rPr lang="pt-BR" sz="2600" dirty="0"/>
              <a:t>.</a:t>
            </a:r>
          </a:p>
          <a:p>
            <a:pPr marL="457200" indent="-457200" algn="just">
              <a:buFont typeface="Arial" panose="020B0604020202020204" pitchFamily="34" charset="0"/>
              <a:buChar char="•"/>
            </a:pPr>
            <a:r>
              <a:rPr lang="pt-BR" sz="2600" dirty="0"/>
              <a:t>Ao executar o comando, o </a:t>
            </a:r>
            <a:r>
              <a:rPr lang="pt-BR" sz="2600" dirty="0" err="1"/>
              <a:t>Git</a:t>
            </a:r>
            <a:r>
              <a:rPr lang="pt-BR" sz="2600" dirty="0"/>
              <a:t> irá criar uma cópia local do repositório, contendo os arquivos e o histórico dos </a:t>
            </a:r>
            <a:r>
              <a:rPr lang="pt-BR" sz="2600" dirty="0" err="1"/>
              <a:t>commits</a:t>
            </a:r>
            <a:r>
              <a:rPr lang="pt-BR" sz="2600" dirty="0"/>
              <a:t>.</a:t>
            </a:r>
          </a:p>
          <a:p>
            <a:pPr marL="457200" indent="-457200" algn="just">
              <a:buFont typeface="Arial" panose="020B0604020202020204" pitchFamily="34" charset="0"/>
              <a:buChar char="•"/>
            </a:pPr>
            <a:r>
              <a:rPr lang="pt-BR" sz="2600" dirty="0"/>
              <a:t>Por padrão, o </a:t>
            </a:r>
            <a:r>
              <a:rPr lang="pt-BR" sz="2600" dirty="0" err="1"/>
              <a:t>Git</a:t>
            </a:r>
            <a:r>
              <a:rPr lang="pt-BR" sz="2600" dirty="0"/>
              <a:t> cria um diretório com o mesmo nome do repositório, e adiciona um repositório remoto com o</a:t>
            </a:r>
            <a:r>
              <a:rPr lang="pt-BR" sz="2600" i="1" dirty="0"/>
              <a:t> </a:t>
            </a:r>
            <a:r>
              <a:rPr lang="pt-BR" sz="2600" dirty="0" err="1"/>
              <a:t>name</a:t>
            </a:r>
            <a:r>
              <a:rPr lang="pt-BR" sz="2600" dirty="0"/>
              <a:t> </a:t>
            </a:r>
            <a:r>
              <a:rPr lang="pt-BR" sz="2600" i="1" dirty="0" err="1"/>
              <a:t>origin</a:t>
            </a:r>
            <a:r>
              <a:rPr lang="pt-BR" sz="2600" dirty="0"/>
              <a:t> que aponta para a URL clonada.</a:t>
            </a:r>
          </a:p>
        </p:txBody>
      </p:sp>
    </p:spTree>
    <p:extLst>
      <p:ext uri="{BB962C8B-B14F-4D97-AF65-F5344CB8AC3E}">
        <p14:creationId xmlns:p14="http://schemas.microsoft.com/office/powerpoint/2010/main" val="32260206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CC17C2A-8EF8-1141-9B13-E4F3F2D20033}"/>
              </a:ext>
            </a:extLst>
          </p:cNvPr>
          <p:cNvPicPr>
            <a:picLocks noChangeAspect="1"/>
          </p:cNvPicPr>
          <p:nvPr/>
        </p:nvPicPr>
        <p:blipFill>
          <a:blip r:embed="rId2"/>
          <a:stretch>
            <a:fillRect/>
          </a:stretch>
        </p:blipFill>
        <p:spPr>
          <a:xfrm>
            <a:off x="401907" y="1644104"/>
            <a:ext cx="8340186" cy="3569792"/>
          </a:xfrm>
          <a:prstGeom prst="rect">
            <a:avLst/>
          </a:prstGeom>
        </p:spPr>
      </p:pic>
    </p:spTree>
    <p:extLst>
      <p:ext uri="{BB962C8B-B14F-4D97-AF65-F5344CB8AC3E}">
        <p14:creationId xmlns:p14="http://schemas.microsoft.com/office/powerpoint/2010/main" val="29917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382286"/>
            <a:ext cx="8192022" cy="4093428"/>
          </a:xfrm>
          <a:prstGeom prst="rect">
            <a:avLst/>
          </a:prstGeom>
          <a:noFill/>
        </p:spPr>
        <p:txBody>
          <a:bodyPr wrap="square" rtlCol="0">
            <a:spAutoFit/>
          </a:bodyPr>
          <a:lstStyle/>
          <a:p>
            <a:pPr algn="just"/>
            <a:r>
              <a:rPr lang="pt-BR" sz="3200" b="1" dirty="0"/>
              <a:t>SINCRONIZANDO O REPOSITÓRIO LOCAL</a:t>
            </a:r>
          </a:p>
          <a:p>
            <a:pPr algn="just"/>
            <a:endParaRPr lang="pt-BR" sz="3200" b="1" dirty="0"/>
          </a:p>
          <a:p>
            <a:pPr marL="457200" indent="-457200" algn="just">
              <a:buFont typeface="Arial" panose="020B0604020202020204" pitchFamily="34" charset="0"/>
              <a:buChar char="•"/>
            </a:pPr>
            <a:r>
              <a:rPr lang="pt-BR" sz="2800" dirty="0"/>
              <a:t>A sincronização do repositório local com o servidor é feita através do comando </a:t>
            </a:r>
            <a:r>
              <a:rPr lang="pt-BR" sz="2800" i="1" dirty="0" err="1"/>
              <a:t>git</a:t>
            </a:r>
            <a:r>
              <a:rPr lang="pt-BR" sz="2800" i="1" dirty="0"/>
              <a:t> </a:t>
            </a:r>
            <a:r>
              <a:rPr lang="pt-BR" sz="2800" i="1" dirty="0" err="1"/>
              <a:t>pull</a:t>
            </a:r>
            <a:r>
              <a:rPr lang="pt-BR" sz="2800" dirty="0"/>
              <a:t>, informando o </a:t>
            </a:r>
            <a:r>
              <a:rPr lang="pt-BR" sz="2800" i="1" dirty="0" err="1"/>
              <a:t>name</a:t>
            </a:r>
            <a:r>
              <a:rPr lang="pt-BR" sz="2800" i="1" dirty="0"/>
              <a:t> </a:t>
            </a:r>
            <a:r>
              <a:rPr lang="pt-BR" sz="2800" dirty="0"/>
              <a:t>do repositório e o nome da </a:t>
            </a:r>
            <a:r>
              <a:rPr lang="pt-BR" sz="2800" i="1" dirty="0" err="1"/>
              <a:t>branch</a:t>
            </a:r>
            <a:r>
              <a:rPr lang="pt-BR" sz="2800" dirty="0"/>
              <a:t> a ser atualizada.</a:t>
            </a:r>
          </a:p>
          <a:p>
            <a:pPr algn="just"/>
            <a:endParaRPr lang="pt-BR" sz="3200" dirty="0"/>
          </a:p>
          <a:p>
            <a:pPr algn="just"/>
            <a:r>
              <a:rPr lang="pt-BR" sz="2000" dirty="0"/>
              <a:t>$ </a:t>
            </a:r>
            <a:r>
              <a:rPr lang="pt-BR" sz="2000" dirty="0" err="1"/>
              <a:t>git</a:t>
            </a:r>
            <a:r>
              <a:rPr lang="pt-BR" sz="2000" dirty="0"/>
              <a:t> </a:t>
            </a:r>
            <a:r>
              <a:rPr lang="pt-BR" sz="2000" dirty="0" err="1"/>
              <a:t>pull</a:t>
            </a:r>
            <a:r>
              <a:rPr lang="pt-BR" sz="2000" dirty="0"/>
              <a:t> servidor </a:t>
            </a:r>
            <a:r>
              <a:rPr lang="pt-BR" sz="2000" dirty="0" err="1"/>
              <a:t>master</a:t>
            </a:r>
            <a:endParaRPr lang="pt-BR" sz="2000" dirty="0"/>
          </a:p>
        </p:txBody>
      </p:sp>
    </p:spTree>
    <p:extLst>
      <p:ext uri="{BB962C8B-B14F-4D97-AF65-F5344CB8AC3E}">
        <p14:creationId xmlns:p14="http://schemas.microsoft.com/office/powerpoint/2010/main" val="9443974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it Pull | Pull Request - javatpoint">
            <a:extLst>
              <a:ext uri="{FF2B5EF4-FFF2-40B4-BE49-F238E27FC236}">
                <a16:creationId xmlns:a16="http://schemas.microsoft.com/office/drawing/2014/main" xmlns="" id="{0B79C56F-A39B-174A-BAA8-C4EAD04A7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97" y="1555402"/>
            <a:ext cx="7713206" cy="374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544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166842"/>
            <a:ext cx="8192022" cy="4524315"/>
          </a:xfrm>
          <a:prstGeom prst="rect">
            <a:avLst/>
          </a:prstGeom>
          <a:noFill/>
        </p:spPr>
        <p:txBody>
          <a:bodyPr wrap="square" rtlCol="0">
            <a:spAutoFit/>
          </a:bodyPr>
          <a:lstStyle/>
          <a:p>
            <a:pPr algn="just"/>
            <a:r>
              <a:rPr lang="pt-BR" sz="3200" b="1" dirty="0"/>
              <a:t>PROTOCOLOS SUPORTADOS PELO GIT</a:t>
            </a:r>
            <a:endParaRPr lang="pt-BR" sz="3200" dirty="0"/>
          </a:p>
          <a:p>
            <a:pPr algn="just"/>
            <a:endParaRPr lang="pt-BR" sz="3200" dirty="0"/>
          </a:p>
          <a:p>
            <a:pPr marL="457200" indent="-457200" algn="just">
              <a:buFont typeface="Arial" panose="020B0604020202020204" pitchFamily="34" charset="0"/>
              <a:buChar char="•"/>
            </a:pPr>
            <a:r>
              <a:rPr lang="pt-BR" sz="2800" dirty="0" err="1"/>
              <a:t>Git</a:t>
            </a:r>
            <a:r>
              <a:rPr lang="pt-BR" sz="2800" dirty="0"/>
              <a:t> suporta quatro protocolos para comunicação e transferência de dados:</a:t>
            </a:r>
          </a:p>
          <a:p>
            <a:pPr algn="just"/>
            <a:endParaRPr lang="pt-BR" sz="3200" dirty="0"/>
          </a:p>
          <a:p>
            <a:pPr marL="1485900" lvl="2" indent="-571500" algn="just">
              <a:buFont typeface="+mj-lt"/>
              <a:buAutoNum type="romanUcPeriod"/>
            </a:pPr>
            <a:r>
              <a:rPr lang="pt-BR" sz="2400" dirty="0"/>
              <a:t>Local</a:t>
            </a:r>
          </a:p>
          <a:p>
            <a:pPr marL="1485900" lvl="2" indent="-571500" algn="just">
              <a:buFont typeface="+mj-lt"/>
              <a:buAutoNum type="romanUcPeriod"/>
            </a:pPr>
            <a:r>
              <a:rPr lang="pt-BR" sz="2400" dirty="0"/>
              <a:t>SSH</a:t>
            </a:r>
          </a:p>
          <a:p>
            <a:pPr marL="1485900" lvl="2" indent="-571500" algn="just">
              <a:buFont typeface="+mj-lt"/>
              <a:buAutoNum type="romanUcPeriod"/>
            </a:pPr>
            <a:r>
              <a:rPr lang="pt-BR" sz="2400" dirty="0" err="1"/>
              <a:t>Git</a:t>
            </a:r>
            <a:endParaRPr lang="pt-BR" sz="2400" dirty="0"/>
          </a:p>
          <a:p>
            <a:pPr marL="1485900" lvl="2" indent="-571500" algn="just">
              <a:buFont typeface="+mj-lt"/>
              <a:buAutoNum type="romanUcPeriod"/>
            </a:pPr>
            <a:r>
              <a:rPr lang="pt-BR" sz="2400" dirty="0"/>
              <a:t>HTTP/HTTPS</a:t>
            </a:r>
          </a:p>
        </p:txBody>
      </p:sp>
    </p:spTree>
    <p:extLst>
      <p:ext uri="{BB962C8B-B14F-4D97-AF65-F5344CB8AC3E}">
        <p14:creationId xmlns:p14="http://schemas.microsoft.com/office/powerpoint/2010/main" val="476043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PROTOCOLO LOCAL</a:t>
            </a:r>
            <a:endParaRPr lang="pt-BR" sz="3200" dirty="0"/>
          </a:p>
          <a:p>
            <a:pPr algn="just"/>
            <a:endParaRPr lang="pt-BR" sz="3200" dirty="0"/>
          </a:p>
          <a:p>
            <a:pPr marL="457200" indent="-457200" algn="just">
              <a:buFont typeface="Arial" panose="020B0604020202020204" pitchFamily="34" charset="0"/>
              <a:buChar char="•"/>
            </a:pPr>
            <a:r>
              <a:rPr lang="pt-BR" sz="2800" dirty="0"/>
              <a:t>É utilizado quando o repositório remoto está localizado no mesmo computador ou outro computador na mesma rede em que se encontra o repositório local.</a:t>
            </a:r>
          </a:p>
          <a:p>
            <a:pPr marL="457200" indent="-457200" algn="just">
              <a:buFont typeface="Arial" panose="020B0604020202020204" pitchFamily="34" charset="0"/>
              <a:buChar char="•"/>
            </a:pPr>
            <a:r>
              <a:rPr lang="pt-BR" sz="2800" dirty="0"/>
              <a:t>Utilização é feita com o comando </a:t>
            </a:r>
            <a:r>
              <a:rPr lang="pt-BR" sz="2800" i="1" dirty="0" err="1"/>
              <a:t>git</a:t>
            </a:r>
            <a:r>
              <a:rPr lang="pt-BR" sz="2800" i="1" dirty="0"/>
              <a:t> clone file://</a:t>
            </a:r>
          </a:p>
        </p:txBody>
      </p:sp>
    </p:spTree>
    <p:extLst>
      <p:ext uri="{BB962C8B-B14F-4D97-AF65-F5344CB8AC3E}">
        <p14:creationId xmlns:p14="http://schemas.microsoft.com/office/powerpoint/2010/main" val="2987247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Possui como vantagens a simplicidade e o uso de permissões existentes de acesso a arquivos/diretórios.</a:t>
            </a:r>
          </a:p>
          <a:p>
            <a:pPr marL="457200" indent="-457200" algn="just">
              <a:buFont typeface="Arial" panose="020B0604020202020204" pitchFamily="34" charset="0"/>
              <a:buChar char="•"/>
            </a:pPr>
            <a:r>
              <a:rPr lang="pt-BR" sz="2800" dirty="0"/>
              <a:t>Possui como desvantagem a dificuldade de configuração para acesso externo.</a:t>
            </a:r>
          </a:p>
        </p:txBody>
      </p:sp>
    </p:spTree>
    <p:extLst>
      <p:ext uri="{BB962C8B-B14F-4D97-AF65-F5344CB8AC3E}">
        <p14:creationId xmlns:p14="http://schemas.microsoft.com/office/powerpoint/2010/main" val="7442437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628507"/>
            <a:ext cx="8192022" cy="3600986"/>
          </a:xfrm>
          <a:prstGeom prst="rect">
            <a:avLst/>
          </a:prstGeom>
          <a:noFill/>
        </p:spPr>
        <p:txBody>
          <a:bodyPr wrap="square" rtlCol="0">
            <a:spAutoFit/>
          </a:bodyPr>
          <a:lstStyle/>
          <a:p>
            <a:pPr algn="just"/>
            <a:r>
              <a:rPr lang="pt-BR" sz="3200" b="1" dirty="0"/>
              <a:t>PROTOCOLO SSH</a:t>
            </a:r>
          </a:p>
          <a:p>
            <a:pPr algn="just"/>
            <a:endParaRPr lang="pt-BR" sz="3200" b="1" dirty="0"/>
          </a:p>
          <a:p>
            <a:pPr marL="457200" indent="-457200" algn="just">
              <a:buFont typeface="Arial" panose="020B0604020202020204" pitchFamily="34" charset="0"/>
              <a:buChar char="•"/>
            </a:pPr>
            <a:r>
              <a:rPr lang="pt-BR" sz="2800" dirty="0"/>
              <a:t>Provavelmente o mais utilizado por ser rápido, seguro, simples de configurar e suportar leitura/escrita de dados.</a:t>
            </a:r>
          </a:p>
          <a:p>
            <a:pPr marL="457200" indent="-457200" algn="just">
              <a:buFont typeface="Arial" panose="020B0604020202020204" pitchFamily="34" charset="0"/>
              <a:buChar char="•"/>
            </a:pPr>
            <a:r>
              <a:rPr lang="pt-BR" sz="2800" dirty="0"/>
              <a:t>Utilização feita através do comando:</a:t>
            </a:r>
          </a:p>
          <a:p>
            <a:pPr algn="just"/>
            <a:endParaRPr lang="pt-BR" sz="3200" dirty="0"/>
          </a:p>
          <a:p>
            <a:r>
              <a:rPr lang="pt-BR" sz="2000" dirty="0"/>
              <a:t>$ </a:t>
            </a:r>
            <a:r>
              <a:rPr lang="pt-BR" sz="2000" dirty="0" err="1"/>
              <a:t>git</a:t>
            </a:r>
            <a:r>
              <a:rPr lang="pt-BR" sz="2000" dirty="0"/>
              <a:t> clone </a:t>
            </a:r>
            <a:r>
              <a:rPr lang="pt-BR" sz="2000" dirty="0" err="1"/>
              <a:t>usuario@servidor</a:t>
            </a:r>
            <a:r>
              <a:rPr lang="pt-BR" sz="2000" dirty="0"/>
              <a:t>:/caminho/</a:t>
            </a:r>
            <a:r>
              <a:rPr lang="pt-BR" sz="2000" dirty="0" err="1"/>
              <a:t>repositorio.git</a:t>
            </a:r>
            <a:endParaRPr lang="pt-BR" sz="2000" dirty="0"/>
          </a:p>
        </p:txBody>
      </p:sp>
    </p:spTree>
    <p:extLst>
      <p:ext uri="{BB962C8B-B14F-4D97-AF65-F5344CB8AC3E}">
        <p14:creationId xmlns:p14="http://schemas.microsoft.com/office/powerpoint/2010/main" val="101843360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{55B0B986-6DA1-4D40-A88E-BD3341521908}tf10001120</Template>
  <TotalTime>2764</TotalTime>
  <Words>8800</Words>
  <Application>Microsoft Office PowerPoint</Application>
  <PresentationFormat>Apresentação na tela (4:3)</PresentationFormat>
  <Paragraphs>723</Paragraphs>
  <Slides>284</Slides>
  <Notes>0</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284</vt:i4>
      </vt:variant>
    </vt:vector>
  </HeadingPairs>
  <TitlesOfParts>
    <vt:vector size="287" baseType="lpstr">
      <vt:lpstr>Arial</vt:lpstr>
      <vt:lpstr>Gill Sans MT</vt:lpstr>
      <vt:lpstr>Parcel</vt:lpstr>
      <vt:lpstr>Apresentação do PowerPoint</vt:lpstr>
      <vt:lpstr>CAPÍTULO 1 – INTRODUÇÃO</vt:lpstr>
      <vt:lpstr>MANTER O HISTÓRICO</vt:lpstr>
      <vt:lpstr>TRABALHANDO EM EQUIPE</vt:lpstr>
      <vt:lpstr>SISTEMAS DE CONTROLE DE VERSÃO</vt:lpstr>
      <vt:lpstr>GIT</vt:lpstr>
      <vt:lpstr>HOSPEDANDO NO GITHUB</vt:lpstr>
      <vt:lpstr>CAPÍTULO 2 – TOUR PRÁTICO</vt:lpstr>
      <vt:lpstr>INSTALAÇÃO NO MACOS</vt:lpstr>
      <vt:lpstr>INSTALAÇÃO NO LINUX</vt:lpstr>
      <vt:lpstr>INSTALAÇÃO NO LINUX</vt:lpstr>
      <vt:lpstr>INSTALAÇÃO NO WINDOWS</vt:lpstr>
      <vt:lpstr>CONFIGURAÇÕES BÁSICAS</vt:lpstr>
      <vt:lpstr>CONFIGURAÇÕES BÁSICAS</vt:lpstr>
      <vt:lpstr>Criando um arquivo para versionar</vt:lpstr>
      <vt:lpstr>Criando um texto para versionar</vt:lpstr>
      <vt:lpstr>VERSIONAMENTO DE CÓDIGO</vt:lpstr>
      <vt:lpstr>CRIANDO UM REPOSITÓRIO</vt:lpstr>
      <vt:lpstr>CRIANDO UM REPOSITÓRIO</vt:lpstr>
      <vt:lpstr>RASTREANDO O ARQUIVO</vt:lpstr>
      <vt:lpstr>RASTREANDO O ARQUIVO</vt:lpstr>
      <vt:lpstr>RASTREANDO O ARQUIVO</vt:lpstr>
      <vt:lpstr>RASTREANDO O ARQUIVO</vt:lpstr>
      <vt:lpstr>GRAVANDO O ARQUIVO NO REPOSITÓRIO</vt:lpstr>
      <vt:lpstr>GRAVANDO O ARQUIVO NO REPOSITÓRIO</vt:lpstr>
      <vt:lpstr>GRAVANDO O ARQUIVO NO REPOSITÓRIO</vt:lpstr>
      <vt:lpstr>ALTERANDO O ARQUIVO</vt:lpstr>
      <vt:lpstr>ALTERANDO O ARQUIVO</vt:lpstr>
      <vt:lpstr>GRAVANDO O ARQUIVO NO REPOSITÓRIO</vt:lpstr>
      <vt:lpstr>GRAVANDO O ARQUIVO NO REPOSITÓRIO</vt:lpstr>
      <vt:lpstr>VERIFICANDO HISTÓRICO DE ALTERAÇÕES</vt:lpstr>
      <vt:lpstr>VERIFICANDO HISTÓRICO DE ALTERAÇÕES</vt:lpstr>
      <vt:lpstr>COMPARTILHAR CÓDIGO UTILIZANDO GITHUB</vt:lpstr>
      <vt:lpstr>COMPARTILHAR CÓDIGO UTILIZANDO GITHUB</vt:lpstr>
      <vt:lpstr>Repositório no GITHUB</vt:lpstr>
      <vt:lpstr>Apresentação do PowerPoint</vt:lpstr>
      <vt:lpstr>Apresentação do PowerPoint</vt:lpstr>
      <vt:lpstr>APONTAR PROJETO PARA O GITHUB</vt:lpstr>
      <vt:lpstr>ENVIAR ALTERAÇÕES PARA O GITHUB</vt:lpstr>
      <vt:lpstr>ENVIAR ALTERAÇÕES PARA O GITHUB</vt:lpstr>
      <vt:lpstr>ENVIAR ALTERAÇÕES PARA O GITHUB</vt:lpstr>
      <vt:lpstr>ENVIAR ALTERAÇÕES PARA O GITHUB</vt:lpstr>
      <vt:lpstr>ENVIAR ALTERAÇÕES PARA O GITHUB</vt:lpstr>
      <vt:lpstr>ENVIAR ALTERAÇÕES PARA O GITHUB</vt:lpstr>
      <vt:lpstr>ENVIAR ALTERAÇÕES PARA O GITHUB</vt:lpstr>
      <vt:lpstr>OBTER PROJETO DO GITHUB</vt:lpstr>
      <vt:lpstr>CAPÍTULO 3 – TRABALHANDO COM REPOSITÓRIO LOCAL</vt:lpstr>
      <vt:lpstr>CRIANDO UM REPOSITÓRIO LOCAL</vt:lpstr>
      <vt:lpstr>CRIANDO UM REPOSITÓRIO LOCAL</vt:lpstr>
      <vt:lpstr>RASTREANDO ARQUIVOS</vt:lpstr>
      <vt:lpstr>RASTREANDO ARQUIVOS</vt:lpstr>
      <vt:lpstr>RASTREANDO ARQUIVOS</vt:lpstr>
      <vt:lpstr>RASTREANDO ARQUIVOS</vt:lpstr>
      <vt:lpstr>ÁREA DO STAGE</vt:lpstr>
      <vt:lpstr>IGNORANDO ARQUIVOS</vt:lpstr>
      <vt:lpstr>IGNORANDO ARQUIVOS</vt:lpstr>
      <vt:lpstr>IGNORANDO ARQUIVOS</vt:lpstr>
      <vt:lpstr>RASTREANDO E COMMITAR MUDANÇAS DE UMA SÓ VEZ</vt:lpstr>
      <vt:lpstr>RASTREANDO E COMMITAR MUDANÇAS DE UMA SÓ VEZ</vt:lpstr>
      <vt:lpstr>PARA QUE SERVE A ÁREA DE STAGE</vt:lpstr>
      <vt:lpstr>VERIFICANDO O HISTÓRICO DO SEU REPOSITÓRIO</vt:lpstr>
      <vt:lpstr>VERIFICANDO O HISTÓRICO DO SEU REPOSITÓRIO</vt:lpstr>
      <vt:lpstr>VERIFICANDO O HISTÓRICO DO SEU REPOSITÓRIO</vt:lpstr>
      <vt:lpstr>VERIFICANDO MUDANÇAS NOS ARQUIVOS RASTREADOS</vt:lpstr>
      <vt:lpstr>VERIFICANDO MUDANÇAS AINDA NÃO RASTREADAS</vt:lpstr>
      <vt:lpstr>VERIFICANDO MUDANÇAS AINDA NÃO RASTREADAS</vt:lpstr>
      <vt:lpstr>VERIFICANDO MUDANÇAS RASTREADAS</vt:lpstr>
      <vt:lpstr>VERIFICANDO MUDANÇAS RASTREADAS  E NÃO RASTREADAS AO MESMO TEMPO</vt:lpstr>
      <vt:lpstr>VERIFICANDO MUDANÇAS RASTREADAS  E NÃO RASTREADAS AO MESMO TEMPO</vt:lpstr>
      <vt:lpstr>VERIFICANDO MUDANÇAS RASTREADAS  E NÃO RASTREADAS AO MESMO TEMPO</vt:lpstr>
      <vt:lpstr>RENOMEANDO ARQUIVOS</vt:lpstr>
      <vt:lpstr>MOVENDO ARQUIVOS</vt:lpstr>
      <vt:lpstr>DESFAZENDO MUDANÇAS NÃO RASTREADAS</vt:lpstr>
      <vt:lpstr>DESFAZENDO MUDANÇAS NÃO RASTREADAS</vt:lpstr>
      <vt:lpstr>DESFAZENDO MUDANÇAS JÁ RASTREADAS</vt:lpstr>
      <vt:lpstr>DESFAZENDO MUDANÇAS JÁ RASTREADAS</vt:lpstr>
      <vt:lpstr>Apresentação do PowerPoint</vt:lpstr>
      <vt:lpstr>DESFAZENDO MUDANÇAS JÁ COMMITADAS</vt:lpstr>
      <vt:lpstr>Apresentação do PowerPoint</vt:lpstr>
      <vt:lpstr>Apresentação do PowerPoint</vt:lpstr>
      <vt:lpstr>Apresentação do PowerPoint</vt:lpstr>
      <vt:lpstr>CAPÍTULO 4 – TRABALHANDO COM REPOSITÓRIO REMOTO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5 – HOSPEDANDO O REPOSITÓRIO NO GITHUB</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Página inicial do github</vt:lpstr>
      <vt:lpstr>RESULTADOS DA PESQUISA</vt:lpstr>
      <vt:lpstr>Página do repositório do vscode</vt:lpstr>
      <vt:lpstr>Página de commits do vscode</vt:lpstr>
      <vt:lpstr>Página de commits DETALHADOS</vt:lpstr>
      <vt:lpstr>Diretório do repositório</vt:lpstr>
      <vt:lpstr>DETALHAMENTO DE UM ARQUIVO</vt:lpstr>
      <vt:lpstr>Apresentação do PowerPoint</vt:lpstr>
      <vt:lpstr>Apresentação do PowerPoint</vt:lpstr>
      <vt:lpstr>Apresentação do PowerPoint</vt:lpstr>
      <vt:lpstr>Apresentação do PowerPoint</vt:lpstr>
      <vt:lpstr>Apresentação do PowerPoint</vt:lpstr>
      <vt:lpstr>BOTÃO PARA FAZER FORK</vt:lpstr>
      <vt:lpstr>PROJETO NO USUÁRIO APÓS O FORK</vt:lpstr>
      <vt:lpstr>Apresentação do PowerPoint</vt:lpstr>
      <vt:lpstr>Apresentação do PowerPoint</vt:lpstr>
      <vt:lpstr>Apresentação do PowerPoint</vt:lpstr>
      <vt:lpstr>Apresentação do PowerPoint</vt:lpstr>
      <vt:lpstr>Apresentação do PowerPoint</vt:lpstr>
      <vt:lpstr>CAPÍTULO 6 - ORGANIZANDO O TRABALHO COM BRANCHES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7 – trabalhando em equipe com branches remotas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8 – CONTROLANDO VERSÕES DO CÓDIGO COM TAGS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9 – LIDANDO COM CONFLITOS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10 – MANEIRAS DE TRABALHAR COM GIT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CONTROLANDO VERSÕES COM GIT E GITHUB</dc:title>
  <dc:creator>Microsoft Office User</dc:creator>
  <cp:lastModifiedBy>Lena Fernandes</cp:lastModifiedBy>
  <cp:revision>201</cp:revision>
  <dcterms:created xsi:type="dcterms:W3CDTF">2020-06-12T21:54:22Z</dcterms:created>
  <dcterms:modified xsi:type="dcterms:W3CDTF">2020-09-10T00:43:15Z</dcterms:modified>
</cp:coreProperties>
</file>